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465" r:id="rId2"/>
    <p:sldId id="2468" r:id="rId3"/>
    <p:sldId id="2466" r:id="rId4"/>
    <p:sldId id="2469" r:id="rId5"/>
    <p:sldId id="2470" r:id="rId6"/>
    <p:sldId id="2343" r:id="rId7"/>
    <p:sldId id="2471" r:id="rId8"/>
    <p:sldId id="2420" r:id="rId9"/>
    <p:sldId id="2395" r:id="rId10"/>
    <p:sldId id="2472" r:id="rId11"/>
    <p:sldId id="2473" r:id="rId12"/>
    <p:sldId id="2474" r:id="rId13"/>
    <p:sldId id="2475" r:id="rId14"/>
    <p:sldId id="2477" r:id="rId15"/>
    <p:sldId id="2476" r:id="rId16"/>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3399"/>
    <a:srgbClr val="002452"/>
    <a:srgbClr val="E3E4E6"/>
    <a:srgbClr val="583F52"/>
    <a:srgbClr val="000C28"/>
    <a:srgbClr val="000820"/>
    <a:srgbClr val="001334"/>
    <a:srgbClr val="F52552"/>
    <a:srgbClr val="FFC737"/>
    <a:srgbClr val="D2D3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9" autoAdjust="0"/>
    <p:restoredTop sz="94095" autoAdjust="0"/>
  </p:normalViewPr>
  <p:slideViewPr>
    <p:cSldViewPr snapToGrid="0" snapToObjects="1">
      <p:cViewPr varScale="1">
        <p:scale>
          <a:sx n="56" d="100"/>
          <a:sy n="56" d="100"/>
        </p:scale>
        <p:origin x="440" y="192"/>
      </p:cViewPr>
      <p:guideLst>
        <p:guide orient="horz" pos="4320"/>
        <p:guide pos="7678"/>
      </p:guideLst>
    </p:cSldViewPr>
  </p:slideViewPr>
  <p:notesTextViewPr>
    <p:cViewPr>
      <p:scale>
        <a:sx n="100" d="100"/>
        <a:sy n="100" d="100"/>
      </p:scale>
      <p:origin x="0" y="0"/>
    </p:cViewPr>
  </p:notesTextViewPr>
  <p:sorterViewPr>
    <p:cViewPr>
      <p:scale>
        <a:sx n="52" d="100"/>
        <a:sy n="52"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1/31/23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238273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225041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426849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347813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9782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73651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0" name="Picture Placeholder 13"/>
          <p:cNvSpPr>
            <a:spLocks noGrp="1"/>
          </p:cNvSpPr>
          <p:nvPr>
            <p:ph type="pic" sz="quarter" idx="20"/>
          </p:nvPr>
        </p:nvSpPr>
        <p:spPr>
          <a:xfrm>
            <a:off x="15790412"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1" name="Picture Placeholder 13"/>
          <p:cNvSpPr>
            <a:spLocks noGrp="1"/>
          </p:cNvSpPr>
          <p:nvPr>
            <p:ph type="pic" sz="quarter" idx="21"/>
          </p:nvPr>
        </p:nvSpPr>
        <p:spPr>
          <a:xfrm>
            <a:off x="20256392"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2" name="Picture Placeholder 13"/>
          <p:cNvSpPr>
            <a:spLocks noGrp="1"/>
          </p:cNvSpPr>
          <p:nvPr>
            <p:ph type="pic" sz="quarter" idx="22"/>
          </p:nvPr>
        </p:nvSpPr>
        <p:spPr>
          <a:xfrm>
            <a:off x="11319509"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74795366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0" y="6623824"/>
            <a:ext cx="12188825" cy="7092176"/>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6" name="Picture Placeholder 13"/>
          <p:cNvSpPr>
            <a:spLocks noGrp="1"/>
          </p:cNvSpPr>
          <p:nvPr>
            <p:ph type="pic" sz="quarter" idx="17"/>
          </p:nvPr>
        </p:nvSpPr>
        <p:spPr>
          <a:xfrm>
            <a:off x="12188825" y="6623824"/>
            <a:ext cx="12188825" cy="7092176"/>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706059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0372479" y="4043359"/>
            <a:ext cx="3665318" cy="3665318"/>
          </a:xfrm>
          <a:prstGeom prst="ellipse">
            <a:avLst/>
          </a:prstGeom>
          <a:effectLst/>
        </p:spPr>
        <p:txBody>
          <a:bodyPr wrap="square">
            <a:no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279718788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ortfolio 2 Images">
    <p:spTree>
      <p:nvGrpSpPr>
        <p:cNvPr id="1" name=""/>
        <p:cNvGrpSpPr/>
        <p:nvPr/>
      </p:nvGrpSpPr>
      <p:grpSpPr>
        <a:xfrm>
          <a:off x="0" y="0"/>
          <a:ext cx="0" cy="0"/>
          <a:chOff x="0" y="0"/>
          <a:chExt cx="0" cy="0"/>
        </a:xfrm>
      </p:grpSpPr>
      <p:sp>
        <p:nvSpPr>
          <p:cNvPr id="7" name="Picture Placeholder 13"/>
          <p:cNvSpPr>
            <a:spLocks noGrp="1"/>
          </p:cNvSpPr>
          <p:nvPr>
            <p:ph type="pic" sz="quarter" idx="24"/>
          </p:nvPr>
        </p:nvSpPr>
        <p:spPr>
          <a:xfrm>
            <a:off x="12497024" y="3330648"/>
            <a:ext cx="9119339" cy="6249934"/>
          </a:xfrm>
          <a:prstGeom prst="rect">
            <a:avLst/>
          </a:prstGeo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8" name="Picture Placeholder 13"/>
          <p:cNvSpPr>
            <a:spLocks noGrp="1"/>
          </p:cNvSpPr>
          <p:nvPr>
            <p:ph type="pic" sz="quarter" idx="25"/>
          </p:nvPr>
        </p:nvSpPr>
        <p:spPr>
          <a:xfrm>
            <a:off x="2844424" y="3330648"/>
            <a:ext cx="9119339" cy="6249934"/>
          </a:xfrm>
          <a:prstGeom prst="rect">
            <a:avLst/>
          </a:prstGeo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265843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ight Picture">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3"/>
          <p:cNvSpPr>
            <a:spLocks noGrp="1"/>
          </p:cNvSpPr>
          <p:nvPr>
            <p:ph type="pic" sz="quarter" idx="13"/>
          </p:nvPr>
        </p:nvSpPr>
        <p:spPr>
          <a:xfrm>
            <a:off x="12178216" y="0"/>
            <a:ext cx="12199434" cy="1371600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67648156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441" y="8475134"/>
            <a:ext cx="2844059" cy="486833"/>
          </a:xfrm>
          <a:prstGeom prst="rect">
            <a:avLst/>
          </a:prstGeom>
        </p:spPr>
        <p:txBody>
          <a:bodyPr/>
          <a:lstStyle/>
          <a:p>
            <a:fld id="{1D8BD707-D9CF-40AE-B4C6-C98DA3205C09}" type="datetimeFigureOut">
              <a:rPr lang="en-US" smtClean="0"/>
              <a:pPr/>
              <a:t>1/31/23</a:t>
            </a:fld>
            <a:endParaRPr lang="en-US"/>
          </a:p>
        </p:txBody>
      </p:sp>
      <p:sp>
        <p:nvSpPr>
          <p:cNvPr id="3" name="Footer Placeholder 2"/>
          <p:cNvSpPr>
            <a:spLocks noGrp="1"/>
          </p:cNvSpPr>
          <p:nvPr>
            <p:ph type="ftr" sz="quarter" idx="11"/>
          </p:nvPr>
        </p:nvSpPr>
        <p:spPr>
          <a:xfrm>
            <a:off x="4164515" y="8475134"/>
            <a:ext cx="3859795" cy="486833"/>
          </a:xfrm>
          <a:prstGeom prst="rect">
            <a:avLst/>
          </a:prstGeom>
        </p:spPr>
        <p:txBody>
          <a:bodyPr/>
          <a:lstStyle/>
          <a:p>
            <a:endParaRPr lang="en-US"/>
          </a:p>
        </p:txBody>
      </p:sp>
      <p:sp>
        <p:nvSpPr>
          <p:cNvPr id="4" name="Slide Number Placeholder 3"/>
          <p:cNvSpPr>
            <a:spLocks noGrp="1"/>
          </p:cNvSpPr>
          <p:nvPr>
            <p:ph type="sldNum" sz="quarter" idx="12"/>
          </p:nvPr>
        </p:nvSpPr>
        <p:spPr>
          <a:xfrm>
            <a:off x="8735325" y="8475134"/>
            <a:ext cx="2844059" cy="486833"/>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921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4" name="Oval 13"/>
          <p:cNvSpPr/>
          <p:nvPr userDrawn="1"/>
        </p:nvSpPr>
        <p:spPr>
          <a:xfrm rot="5400000">
            <a:off x="22455818" y="535452"/>
            <a:ext cx="658368" cy="6583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a:xfrm>
            <a:off x="22425294" y="596900"/>
            <a:ext cx="877410" cy="553961"/>
          </a:xfrm>
          <a:prstGeom prst="rect">
            <a:avLst/>
          </a:prstGeom>
          <a:noFill/>
        </p:spPr>
        <p:txBody>
          <a:bodyPr wrap="none" lIns="182843" tIns="91422" rIns="182843" bIns="91422" rtlCol="0">
            <a:spAutoFit/>
          </a:bodyPr>
          <a:lstStyle/>
          <a:p>
            <a:pPr algn="ctr"/>
            <a:fld id="{260E2A6B-A809-4840-BF14-8648BC0BDF87}" type="slidenum">
              <a:rPr lang="id-ID" sz="2400" b="1" i="0" smtClean="0">
                <a:solidFill>
                  <a:schemeClr val="bg1"/>
                </a:solidFill>
                <a:latin typeface="Lato" charset="0"/>
                <a:ea typeface="Lato" charset="0"/>
                <a:cs typeface="Lato" charset="0"/>
              </a:rPr>
              <a:pPr algn="ctr"/>
              <a:t>‹#›</a:t>
            </a:fld>
            <a:r>
              <a:rPr lang="id-ID" sz="2400" b="1" i="0" dirty="0">
                <a:solidFill>
                  <a:schemeClr val="tx2"/>
                </a:solidFill>
                <a:latin typeface="Lato" charset="0"/>
                <a:ea typeface="Lato" charset="0"/>
                <a:cs typeface="Lato" charset="0"/>
              </a:rPr>
              <a:t>  </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54" r:id="rId1"/>
    <p:sldLayoutId id="2147484041" r:id="rId2"/>
    <p:sldLayoutId id="2147484034" r:id="rId3"/>
    <p:sldLayoutId id="2147484043" r:id="rId4"/>
    <p:sldLayoutId id="2147484044" r:id="rId5"/>
    <p:sldLayoutId id="2147484045" r:id="rId6"/>
    <p:sldLayoutId id="2147484046" r:id="rId7"/>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8056" t="317" r="23054" b="-317"/>
          <a:stretch/>
        </p:blipFill>
        <p:spPr>
          <a:xfrm>
            <a:off x="12178215" y="-183899"/>
            <a:ext cx="12401727" cy="13943441"/>
          </a:xfrm>
        </p:spPr>
      </p:pic>
      <p:sp>
        <p:nvSpPr>
          <p:cNvPr id="4" name="Rectangle 3"/>
          <p:cNvSpPr/>
          <p:nvPr/>
        </p:nvSpPr>
        <p:spPr>
          <a:xfrm>
            <a:off x="0" y="4724400"/>
            <a:ext cx="12178216" cy="426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1257" y="5421086"/>
            <a:ext cx="11582400" cy="3170099"/>
          </a:xfrm>
          <a:prstGeom prst="rect">
            <a:avLst/>
          </a:prstGeom>
          <a:noFill/>
        </p:spPr>
        <p:txBody>
          <a:bodyPr wrap="square" rtlCol="0">
            <a:spAutoFit/>
          </a:bodyPr>
          <a:lstStyle/>
          <a:p>
            <a:pPr algn="ctr"/>
            <a:r>
              <a:rPr lang="en-US" sz="10000" b="1" dirty="0">
                <a:solidFill>
                  <a:schemeClr val="bg1"/>
                </a:solidFill>
                <a:effectLst>
                  <a:outerShdw blurRad="38100" dist="38100" dir="2700000" algn="tl">
                    <a:srgbClr val="000000">
                      <a:alpha val="43137"/>
                    </a:srgbClr>
                  </a:outerShdw>
                </a:effectLst>
              </a:rPr>
              <a:t>HEALTHY WOMAN FOUNDATION</a:t>
            </a:r>
          </a:p>
        </p:txBody>
      </p:sp>
      <p:cxnSp>
        <p:nvCxnSpPr>
          <p:cNvPr id="7" name="Straight Connector 6"/>
          <p:cNvCxnSpPr/>
          <p:nvPr/>
        </p:nvCxnSpPr>
        <p:spPr>
          <a:xfrm>
            <a:off x="0" y="2307771"/>
            <a:ext cx="109510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669486" y="9427029"/>
            <a:ext cx="21771" cy="502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393350" y="9427029"/>
            <a:ext cx="21771" cy="502920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383936"/>
            <a:ext cx="5507749" cy="1523420"/>
          </a:xfrm>
          <a:prstGeom prst="rect">
            <a:avLst/>
          </a:prstGeom>
        </p:spPr>
      </p:pic>
      <p:sp>
        <p:nvSpPr>
          <p:cNvPr id="12" name="TextBox 11"/>
          <p:cNvSpPr txBox="1"/>
          <p:nvPr/>
        </p:nvSpPr>
        <p:spPr>
          <a:xfrm>
            <a:off x="261257" y="12116238"/>
            <a:ext cx="11059027" cy="584775"/>
          </a:xfrm>
          <a:prstGeom prst="rect">
            <a:avLst/>
          </a:prstGeom>
          <a:noFill/>
        </p:spPr>
        <p:txBody>
          <a:bodyPr wrap="square" rtlCol="0">
            <a:spAutoFit/>
          </a:bodyPr>
          <a:lstStyle/>
          <a:p>
            <a:r>
              <a:rPr lang="en-US" sz="3200" dirty="0">
                <a:solidFill>
                  <a:srgbClr val="FF3399"/>
                </a:solidFill>
              </a:rPr>
              <a:t>A PRESENTATION BY SAPPHIRE LADIES (GROUP 4)</a:t>
            </a:r>
          </a:p>
        </p:txBody>
      </p:sp>
    </p:spTree>
    <p:extLst>
      <p:ext uri="{BB962C8B-B14F-4D97-AF65-F5344CB8AC3E}">
        <p14:creationId xmlns:p14="http://schemas.microsoft.com/office/powerpoint/2010/main" val="417799029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ubtitle 2"/>
          <p:cNvSpPr txBox="1">
            <a:spLocks/>
          </p:cNvSpPr>
          <p:nvPr/>
        </p:nvSpPr>
        <p:spPr>
          <a:xfrm>
            <a:off x="1068332" y="4282416"/>
            <a:ext cx="9213153" cy="685527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lvl="0" indent="-457200" algn="just">
              <a:buFont typeface="Arial" panose="020B0604020202020204" pitchFamily="34" charset="0"/>
              <a:buChar char="•"/>
            </a:pPr>
            <a:r>
              <a:rPr lang="en-US" sz="3200" dirty="0">
                <a:solidFill>
                  <a:schemeClr val="tx1"/>
                </a:solidFill>
              </a:rPr>
              <a:t> </a:t>
            </a:r>
            <a:r>
              <a:rPr lang="en-US" sz="4400" dirty="0">
                <a:solidFill>
                  <a:schemeClr val="tx1"/>
                </a:solidFill>
              </a:rPr>
              <a:t>Give teenagers more information about their reproductive health, while also providing items such as books and menstruation kits.</a:t>
            </a:r>
          </a:p>
          <a:p>
            <a:pPr marL="457200" lvl="0" indent="-457200" algn="just">
              <a:buFont typeface="Arial" panose="020B0604020202020204" pitchFamily="34" charset="0"/>
              <a:buChar char="•"/>
            </a:pPr>
            <a:r>
              <a:rPr lang="en-US" sz="4400" dirty="0">
                <a:solidFill>
                  <a:schemeClr val="tx1"/>
                </a:solidFill>
              </a:rPr>
              <a:t>Work together with policymakers and community stakeholders to enhance the standard of women's healthcare.</a:t>
            </a:r>
          </a:p>
        </p:txBody>
      </p:sp>
      <p:cxnSp>
        <p:nvCxnSpPr>
          <p:cNvPr id="17" name="Straight Connector 16">
            <a:extLst>
              <a:ext uri="{FF2B5EF4-FFF2-40B4-BE49-F238E27FC236}">
                <a16:creationId xmlns:a16="http://schemas.microsoft.com/office/drawing/2014/main" id="{1B2E0F9F-A2FE-024D-A5B8-48B2829C4315}"/>
              </a:ext>
            </a:extLst>
          </p:cNvPr>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370D94-7186-C243-8B13-730101114221}"/>
              </a:ext>
            </a:extLst>
          </p:cNvPr>
          <p:cNvSpPr txBox="1"/>
          <p:nvPr/>
        </p:nvSpPr>
        <p:spPr>
          <a:xfrm>
            <a:off x="10669856" y="1160870"/>
            <a:ext cx="3038011"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PLAN</a:t>
            </a:r>
          </a:p>
        </p:txBody>
      </p:sp>
      <p:pic>
        <p:nvPicPr>
          <p:cNvPr id="4" name="Picture Placeholder 3"/>
          <p:cNvPicPr>
            <a:picLocks noGrp="1" noChangeAspect="1"/>
          </p:cNvPicPr>
          <p:nvPr>
            <p:ph type="pic" sz="quarter" idx="22"/>
          </p:nvPr>
        </p:nvPicPr>
        <p:blipFill rotWithShape="1">
          <a:blip r:embed="rId3">
            <a:extLst>
              <a:ext uri="{28A0092B-C50C-407E-A947-70E740481C1C}">
                <a14:useLocalDpi xmlns:a14="http://schemas.microsoft.com/office/drawing/2010/main" val="0"/>
              </a:ext>
            </a:extLst>
          </a:blip>
          <a:srcRect l="32816" t="-234" r="30454" b="234"/>
          <a:stretch/>
        </p:blipFill>
        <p:spPr>
          <a:xfrm>
            <a:off x="11319509" y="4036740"/>
            <a:ext cx="6255259" cy="7828154"/>
          </a:xfrm>
        </p:spPr>
      </p:pic>
      <p:pic>
        <p:nvPicPr>
          <p:cNvPr id="3" name="Picture Placeholder 2"/>
          <p:cNvPicPr>
            <a:picLocks noGrp="1" noChangeAspect="1"/>
          </p:cNvPicPr>
          <p:nvPr>
            <p:ph type="pic" sz="quarter" idx="21"/>
          </p:nvPr>
        </p:nvPicPr>
        <p:blipFill>
          <a:blip r:embed="rId4" cstate="email">
            <a:extLst>
              <a:ext uri="{28A0092B-C50C-407E-A947-70E740481C1C}">
                <a14:useLocalDpi xmlns:a14="http://schemas.microsoft.com/office/drawing/2010/main" val="0"/>
              </a:ext>
            </a:extLst>
          </a:blip>
          <a:srcRect l="32384" r="32384"/>
          <a:stretch>
            <a:fillRect/>
          </a:stretch>
        </p:blipFill>
        <p:spPr>
          <a:xfrm>
            <a:off x="18793352" y="4036740"/>
            <a:ext cx="5218792" cy="7828154"/>
          </a:xfrm>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11585511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t="108" b="19354"/>
          <a:stretch/>
        </p:blipFill>
        <p:spPr>
          <a:xfrm>
            <a:off x="1828801" y="947582"/>
            <a:ext cx="19824446" cy="11469335"/>
          </a:xfrm>
        </p:spPr>
      </p:pic>
    </p:spTree>
    <p:extLst>
      <p:ext uri="{BB962C8B-B14F-4D97-AF65-F5344CB8AC3E}">
        <p14:creationId xmlns:p14="http://schemas.microsoft.com/office/powerpoint/2010/main" val="359314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3381" r="3381"/>
          <a:stretch>
            <a:fillRect/>
          </a:stretch>
        </p:blipFill>
        <p:spPr>
          <a:xfrm>
            <a:off x="1738589" y="1645920"/>
            <a:ext cx="20353887" cy="10735755"/>
          </a:xfrm>
        </p:spPr>
      </p:pic>
    </p:spTree>
    <p:extLst>
      <p:ext uri="{BB962C8B-B14F-4D97-AF65-F5344CB8AC3E}">
        <p14:creationId xmlns:p14="http://schemas.microsoft.com/office/powerpoint/2010/main" val="217909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372" t="-27" r="372" b="44531"/>
          <a:stretch/>
        </p:blipFill>
        <p:spPr>
          <a:xfrm>
            <a:off x="2066354" y="2157794"/>
            <a:ext cx="19678650" cy="10021887"/>
          </a:xfrm>
        </p:spPr>
      </p:pic>
    </p:spTree>
    <p:extLst>
      <p:ext uri="{BB962C8B-B14F-4D97-AF65-F5344CB8AC3E}">
        <p14:creationId xmlns:p14="http://schemas.microsoft.com/office/powerpoint/2010/main" val="301962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16200000">
            <a:off x="11503202" y="912923"/>
            <a:ext cx="1371243" cy="24377644"/>
          </a:xfrm>
          <a:custGeom>
            <a:avLst/>
            <a:gdLst/>
            <a:ahLst/>
            <a:cxnLst/>
            <a:rect l="l" t="t" r="r" b="b"/>
            <a:pathLst>
              <a:path w="270933" h="4816592">
                <a:moveTo>
                  <a:pt x="0" y="0"/>
                </a:moveTo>
                <a:lnTo>
                  <a:pt x="270933" y="0"/>
                </a:lnTo>
                <a:lnTo>
                  <a:pt x="270933" y="4816592"/>
                </a:lnTo>
                <a:lnTo>
                  <a:pt x="0" y="4816592"/>
                </a:lnTo>
                <a:close/>
              </a:path>
            </a:pathLst>
          </a:custGeom>
          <a:solidFill>
            <a:srgbClr val="FF3399"/>
          </a:solidFill>
        </p:spPr>
      </p:sp>
      <p:sp>
        <p:nvSpPr>
          <p:cNvPr id="9" name="AutoShape 9"/>
          <p:cNvSpPr/>
          <p:nvPr/>
        </p:nvSpPr>
        <p:spPr>
          <a:xfrm rot="5400000">
            <a:off x="8217091" y="5632541"/>
            <a:ext cx="11265082" cy="0"/>
          </a:xfrm>
          <a:prstGeom prst="line">
            <a:avLst/>
          </a:prstGeom>
          <a:ln w="47625" cap="flat">
            <a:solidFill>
              <a:srgbClr val="FF3399"/>
            </a:solidFill>
            <a:prstDash val="solid"/>
            <a:headEnd type="none" w="sm" len="sm"/>
            <a:tailEnd type="none" w="sm" len="sm"/>
          </a:ln>
        </p:spPr>
      </p:sp>
      <p:sp>
        <p:nvSpPr>
          <p:cNvPr id="10" name="TextBox 7"/>
          <p:cNvSpPr txBox="1"/>
          <p:nvPr/>
        </p:nvSpPr>
        <p:spPr>
          <a:xfrm>
            <a:off x="1536192" y="698350"/>
            <a:ext cx="9198864" cy="12403395"/>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b="1" spc="20" dirty="0" err="1">
                <a:latin typeface="+mj-lt"/>
              </a:rPr>
              <a:t>Baaba</a:t>
            </a:r>
            <a:r>
              <a:rPr lang="en-US" b="1" spc="20" dirty="0">
                <a:latin typeface="+mj-lt"/>
              </a:rPr>
              <a:t> </a:t>
            </a:r>
            <a:r>
              <a:rPr lang="en-US" b="1" spc="20" dirty="0" err="1">
                <a:latin typeface="+mj-lt"/>
              </a:rPr>
              <a:t>Yaaba</a:t>
            </a:r>
            <a:r>
              <a:rPr lang="en-US" b="1" spc="20" dirty="0">
                <a:latin typeface="+mj-lt"/>
              </a:rPr>
              <a:t> Amoah-Team Lead</a:t>
            </a:r>
          </a:p>
          <a:p>
            <a:pPr marL="457200" lvl="0" indent="-457200" algn="just">
              <a:lnSpc>
                <a:spcPct val="150000"/>
              </a:lnSpc>
              <a:spcBef>
                <a:spcPct val="0"/>
              </a:spcBef>
              <a:buFont typeface="Arial" panose="020B0604020202020204" pitchFamily="34" charset="0"/>
              <a:buChar char="•"/>
            </a:pPr>
            <a:r>
              <a:rPr lang="en-US" spc="20" dirty="0">
                <a:latin typeface="+mj-lt"/>
              </a:rPr>
              <a:t>Blessing </a:t>
            </a:r>
            <a:r>
              <a:rPr lang="en-US" spc="20" dirty="0" err="1">
                <a:latin typeface="+mj-lt"/>
              </a:rPr>
              <a:t>Nwalozie</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a:latin typeface="+mj-lt"/>
              </a:rPr>
              <a:t>Nicolle Akuffo</a:t>
            </a:r>
          </a:p>
          <a:p>
            <a:pPr marL="457200" lvl="0" indent="-457200" algn="just">
              <a:lnSpc>
                <a:spcPct val="150000"/>
              </a:lnSpc>
              <a:spcBef>
                <a:spcPct val="0"/>
              </a:spcBef>
              <a:buFont typeface="Arial" panose="020B0604020202020204" pitchFamily="34" charset="0"/>
              <a:buChar char="•"/>
            </a:pPr>
            <a:r>
              <a:rPr lang="en-US" spc="20" dirty="0">
                <a:latin typeface="+mj-lt"/>
              </a:rPr>
              <a:t>Ruth </a:t>
            </a:r>
            <a:r>
              <a:rPr lang="en-US" spc="20" dirty="0" err="1">
                <a:latin typeface="+mj-lt"/>
              </a:rPr>
              <a:t>Moyo</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err="1">
                <a:latin typeface="+mj-lt"/>
              </a:rPr>
              <a:t>Bomkazi</a:t>
            </a:r>
            <a:r>
              <a:rPr lang="en-US" spc="20" dirty="0">
                <a:latin typeface="+mj-lt"/>
              </a:rPr>
              <a:t> </a:t>
            </a:r>
            <a:r>
              <a:rPr lang="en-US" spc="20" dirty="0" err="1">
                <a:latin typeface="+mj-lt"/>
              </a:rPr>
              <a:t>Nyeliso</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a:latin typeface="+mj-lt"/>
              </a:rPr>
              <a:t>Ruth Jemutai</a:t>
            </a:r>
          </a:p>
          <a:p>
            <a:pPr marL="457200" lvl="0" indent="-457200" algn="just">
              <a:lnSpc>
                <a:spcPct val="150000"/>
              </a:lnSpc>
              <a:spcBef>
                <a:spcPct val="0"/>
              </a:spcBef>
              <a:buFont typeface="Arial" panose="020B0604020202020204" pitchFamily="34" charset="0"/>
              <a:buChar char="•"/>
            </a:pPr>
            <a:r>
              <a:rPr lang="en-US" spc="20" dirty="0">
                <a:latin typeface="+mj-lt"/>
              </a:rPr>
              <a:t>Janet Otieno</a:t>
            </a:r>
          </a:p>
          <a:p>
            <a:pPr marL="457200" lvl="0" indent="-457200" algn="just">
              <a:lnSpc>
                <a:spcPct val="150000"/>
              </a:lnSpc>
              <a:spcBef>
                <a:spcPct val="0"/>
              </a:spcBef>
              <a:buFont typeface="Arial" panose="020B0604020202020204" pitchFamily="34" charset="0"/>
              <a:buChar char="•"/>
            </a:pPr>
            <a:r>
              <a:rPr lang="en-US" spc="20" dirty="0">
                <a:latin typeface="+mj-lt"/>
              </a:rPr>
              <a:t>Faith Wambui</a:t>
            </a:r>
          </a:p>
          <a:p>
            <a:pPr marL="457200" lvl="0" indent="-457200" algn="just">
              <a:lnSpc>
                <a:spcPct val="150000"/>
              </a:lnSpc>
              <a:spcBef>
                <a:spcPct val="0"/>
              </a:spcBef>
              <a:buFont typeface="Arial" panose="020B0604020202020204" pitchFamily="34" charset="0"/>
              <a:buChar char="•"/>
            </a:pPr>
            <a:r>
              <a:rPr lang="en-US" spc="20" dirty="0">
                <a:latin typeface="+mj-lt"/>
              </a:rPr>
              <a:t>Sarah </a:t>
            </a:r>
            <a:r>
              <a:rPr lang="en-US" spc="20" dirty="0" err="1">
                <a:latin typeface="+mj-lt"/>
              </a:rPr>
              <a:t>Wanyeki</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err="1">
                <a:latin typeface="+mj-lt"/>
              </a:rPr>
              <a:t>Akeyo</a:t>
            </a:r>
            <a:r>
              <a:rPr lang="en-US" spc="20" dirty="0">
                <a:latin typeface="+mj-lt"/>
              </a:rPr>
              <a:t> </a:t>
            </a:r>
            <a:r>
              <a:rPr lang="en-US" spc="20" dirty="0" err="1">
                <a:latin typeface="+mj-lt"/>
              </a:rPr>
              <a:t>Orero</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err="1">
                <a:latin typeface="+mj-lt"/>
              </a:rPr>
              <a:t>Nkiruka</a:t>
            </a:r>
            <a:r>
              <a:rPr lang="en-US" spc="20" dirty="0">
                <a:latin typeface="+mj-lt"/>
              </a:rPr>
              <a:t> Nelson</a:t>
            </a:r>
          </a:p>
          <a:p>
            <a:pPr marL="457200" lvl="0" indent="-457200" algn="just">
              <a:lnSpc>
                <a:spcPct val="150000"/>
              </a:lnSpc>
              <a:spcBef>
                <a:spcPct val="0"/>
              </a:spcBef>
              <a:buFont typeface="Arial" panose="020B0604020202020204" pitchFamily="34" charset="0"/>
              <a:buChar char="•"/>
            </a:pPr>
            <a:r>
              <a:rPr lang="en-US" spc="20" dirty="0">
                <a:latin typeface="+mj-lt"/>
              </a:rPr>
              <a:t>Agnes </a:t>
            </a:r>
            <a:r>
              <a:rPr lang="en-US" spc="20" dirty="0" err="1">
                <a:latin typeface="+mj-lt"/>
              </a:rPr>
              <a:t>Koinange</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a:latin typeface="+mj-lt"/>
              </a:rPr>
              <a:t>Joy </a:t>
            </a:r>
            <a:r>
              <a:rPr lang="en-US" spc="20" dirty="0" err="1">
                <a:latin typeface="+mj-lt"/>
              </a:rPr>
              <a:t>Kwamina</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err="1">
                <a:latin typeface="+mj-lt"/>
              </a:rPr>
              <a:t>Favour</a:t>
            </a:r>
            <a:r>
              <a:rPr lang="en-US" spc="20" dirty="0">
                <a:latin typeface="+mj-lt"/>
              </a:rPr>
              <a:t> Attah</a:t>
            </a:r>
          </a:p>
          <a:p>
            <a:pPr marL="0" lvl="0" indent="0" algn="l">
              <a:lnSpc>
                <a:spcPts val="3000"/>
              </a:lnSpc>
              <a:spcBef>
                <a:spcPct val="0"/>
              </a:spcBef>
            </a:pPr>
            <a:endParaRPr lang="en-US" sz="2000" spc="20" dirty="0">
              <a:solidFill>
                <a:srgbClr val="737373"/>
              </a:solidFill>
              <a:latin typeface="Amaranth"/>
            </a:endParaRPr>
          </a:p>
          <a:p>
            <a:pPr marL="0" lvl="0" indent="0" algn="l">
              <a:lnSpc>
                <a:spcPts val="3000"/>
              </a:lnSpc>
              <a:spcBef>
                <a:spcPct val="0"/>
              </a:spcBef>
            </a:pPr>
            <a:endParaRPr lang="en-US" sz="2000" spc="20" dirty="0">
              <a:solidFill>
                <a:srgbClr val="737373"/>
              </a:solidFill>
              <a:latin typeface="Amaranth"/>
            </a:endParaRPr>
          </a:p>
        </p:txBody>
      </p:sp>
      <p:sp>
        <p:nvSpPr>
          <p:cNvPr id="11" name="TextBox 10"/>
          <p:cNvSpPr txBox="1"/>
          <p:nvPr/>
        </p:nvSpPr>
        <p:spPr>
          <a:xfrm>
            <a:off x="14503400" y="5233797"/>
            <a:ext cx="11289284" cy="1323439"/>
          </a:xfrm>
          <a:prstGeom prst="rect">
            <a:avLst/>
          </a:prstGeom>
          <a:noFill/>
        </p:spPr>
        <p:txBody>
          <a:bodyPr wrap="square" rtlCol="0">
            <a:spAutoFit/>
          </a:bodyPr>
          <a:lstStyle/>
          <a:p>
            <a:r>
              <a:rPr lang="en-US" sz="8000" b="1" dirty="0">
                <a:solidFill>
                  <a:srgbClr val="FF3399"/>
                </a:solidFill>
              </a:rPr>
              <a:t>TEAM MEMBERS</a:t>
            </a:r>
          </a:p>
        </p:txBody>
      </p:sp>
    </p:spTree>
    <p:extLst>
      <p:ext uri="{BB962C8B-B14F-4D97-AF65-F5344CB8AC3E}">
        <p14:creationId xmlns:p14="http://schemas.microsoft.com/office/powerpoint/2010/main" val="4179274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3563815" y="5134708"/>
            <a:ext cx="19718215" cy="3154710"/>
          </a:xfrm>
          <a:prstGeom prst="rect">
            <a:avLst/>
          </a:prstGeom>
          <a:noFill/>
          <a:ln>
            <a:noFill/>
          </a:ln>
        </p:spPr>
        <p:txBody>
          <a:bodyPr wrap="square" rtlCol="0">
            <a:spAutoFit/>
          </a:bodyPr>
          <a:lstStyle/>
          <a:p>
            <a:r>
              <a:rPr lang="en-US" sz="19900" b="1" dirty="0">
                <a:solidFill>
                  <a:srgbClr val="FF3399"/>
                </a:solidFill>
              </a:rPr>
              <a:t>THANK YOU!</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234175437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6391900" y="1373029"/>
            <a:ext cx="2242766" cy="158656"/>
            <a:chOff x="0" y="0"/>
            <a:chExt cx="443131" cy="31348"/>
          </a:xfrm>
        </p:grpSpPr>
        <p:sp>
          <p:nvSpPr>
            <p:cNvPr id="24" name="Freeform 24"/>
            <p:cNvSpPr/>
            <p:nvPr/>
          </p:nvSpPr>
          <p:spPr>
            <a:xfrm>
              <a:off x="0" y="0"/>
              <a:ext cx="443131" cy="31348"/>
            </a:xfrm>
            <a:custGeom>
              <a:avLst/>
              <a:gdLst/>
              <a:ahLst/>
              <a:cxnLst/>
              <a:rect l="l" t="t" r="r" b="b"/>
              <a:pathLst>
                <a:path w="443131" h="31348">
                  <a:moveTo>
                    <a:pt x="0" y="0"/>
                  </a:moveTo>
                  <a:lnTo>
                    <a:pt x="443131" y="0"/>
                  </a:lnTo>
                  <a:lnTo>
                    <a:pt x="443131" y="31348"/>
                  </a:lnTo>
                  <a:lnTo>
                    <a:pt x="0" y="31348"/>
                  </a:lnTo>
                  <a:close/>
                </a:path>
              </a:pathLst>
            </a:custGeom>
            <a:solidFill>
              <a:srgbClr val="FF3399"/>
            </a:solidFill>
          </p:spPr>
        </p:sp>
        <p:sp>
          <p:nvSpPr>
            <p:cNvPr id="25" name="TextBox 25"/>
            <p:cNvSpPr txBox="1"/>
            <p:nvPr/>
          </p:nvSpPr>
          <p:spPr>
            <a:xfrm>
              <a:off x="0" y="-57150"/>
              <a:ext cx="812800" cy="869950"/>
            </a:xfrm>
            <a:prstGeom prst="rect">
              <a:avLst/>
            </a:prstGeom>
          </p:spPr>
          <p:txBody>
            <a:bodyPr lIns="67716" tIns="67716" rIns="67716" bIns="67716" rtlCol="0" anchor="ctr"/>
            <a:lstStyle/>
            <a:p>
              <a:pPr algn="ctr">
                <a:lnSpc>
                  <a:spcPts val="4292"/>
                </a:lnSpc>
              </a:pPr>
              <a:endParaRPr sz="4799"/>
            </a:p>
          </p:txBody>
        </p:sp>
      </p:grpSp>
      <p:grpSp>
        <p:nvGrpSpPr>
          <p:cNvPr id="28" name="Group 28"/>
          <p:cNvGrpSpPr/>
          <p:nvPr/>
        </p:nvGrpSpPr>
        <p:grpSpPr>
          <a:xfrm>
            <a:off x="0" y="-287462"/>
            <a:ext cx="5309336" cy="14003461"/>
            <a:chOff x="0" y="0"/>
            <a:chExt cx="1049031" cy="2709333"/>
          </a:xfrm>
          <a:solidFill>
            <a:srgbClr val="FF3399">
              <a:alpha val="61176"/>
            </a:srgbClr>
          </a:solidFill>
        </p:grpSpPr>
        <p:sp>
          <p:nvSpPr>
            <p:cNvPr id="29" name="Freeform 29"/>
            <p:cNvSpPr/>
            <p:nvPr/>
          </p:nvSpPr>
          <p:spPr>
            <a:xfrm>
              <a:off x="0" y="0"/>
              <a:ext cx="1049031" cy="2709333"/>
            </a:xfrm>
            <a:custGeom>
              <a:avLst/>
              <a:gdLst/>
              <a:ahLst/>
              <a:cxnLst/>
              <a:rect l="l" t="t" r="r" b="b"/>
              <a:pathLst>
                <a:path w="1049031" h="2709333">
                  <a:moveTo>
                    <a:pt x="0" y="0"/>
                  </a:moveTo>
                  <a:lnTo>
                    <a:pt x="1049031" y="0"/>
                  </a:lnTo>
                  <a:lnTo>
                    <a:pt x="1049031" y="2709333"/>
                  </a:lnTo>
                  <a:lnTo>
                    <a:pt x="0" y="2709333"/>
                  </a:lnTo>
                  <a:close/>
                </a:path>
              </a:pathLst>
            </a:custGeom>
            <a:grpFill/>
            <a:ln>
              <a:noFill/>
            </a:ln>
          </p:spPr>
        </p:sp>
        <p:sp>
          <p:nvSpPr>
            <p:cNvPr id="30" name="TextBox 30"/>
            <p:cNvSpPr txBox="1"/>
            <p:nvPr/>
          </p:nvSpPr>
          <p:spPr>
            <a:xfrm>
              <a:off x="0" y="-57150"/>
              <a:ext cx="812800" cy="869950"/>
            </a:xfrm>
            <a:prstGeom prst="rect">
              <a:avLst/>
            </a:prstGeom>
            <a:grpFill/>
            <a:ln>
              <a:noFill/>
            </a:ln>
          </p:spPr>
          <p:txBody>
            <a:bodyPr lIns="67716" tIns="67716" rIns="67716" bIns="67716" rtlCol="0" anchor="ctr"/>
            <a:lstStyle/>
            <a:p>
              <a:pPr algn="ctr">
                <a:lnSpc>
                  <a:spcPts val="4292"/>
                </a:lnSpc>
              </a:pPr>
              <a:endParaRPr sz="4799"/>
            </a:p>
          </p:txBody>
        </p:sp>
      </p:grpSp>
      <p:sp>
        <p:nvSpPr>
          <p:cNvPr id="32" name="AutoShape 32"/>
          <p:cNvSpPr/>
          <p:nvPr/>
        </p:nvSpPr>
        <p:spPr>
          <a:xfrm rot="5400000">
            <a:off x="4798093" y="5602586"/>
            <a:ext cx="11265082" cy="0"/>
          </a:xfrm>
          <a:prstGeom prst="line">
            <a:avLst/>
          </a:prstGeom>
          <a:ln w="47625" cap="flat">
            <a:solidFill>
              <a:srgbClr val="FF3399"/>
            </a:solidFill>
            <a:prstDash val="solid"/>
            <a:headEnd type="none" w="sm" len="sm"/>
            <a:tailEnd type="none" w="sm" len="sm"/>
          </a:ln>
        </p:spPr>
      </p:sp>
      <p:sp>
        <p:nvSpPr>
          <p:cNvPr id="33" name="TextBox 32"/>
          <p:cNvSpPr txBox="1"/>
          <p:nvPr/>
        </p:nvSpPr>
        <p:spPr>
          <a:xfrm>
            <a:off x="11106009" y="1820928"/>
            <a:ext cx="11808855" cy="1200329"/>
          </a:xfrm>
          <a:prstGeom prst="rect">
            <a:avLst/>
          </a:prstGeom>
          <a:noFill/>
        </p:spPr>
        <p:txBody>
          <a:bodyPr wrap="square" rtlCol="0">
            <a:spAutoFit/>
          </a:bodyPr>
          <a:lstStyle/>
          <a:p>
            <a:r>
              <a:rPr lang="en-US" sz="7200" b="1" dirty="0">
                <a:solidFill>
                  <a:schemeClr val="accent1"/>
                </a:solidFill>
              </a:rPr>
              <a:t>TABLE OF CONTENT</a:t>
            </a:r>
          </a:p>
        </p:txBody>
      </p:sp>
      <p:pic>
        <p:nvPicPr>
          <p:cNvPr id="34" name="Picture 3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
        <p:nvSpPr>
          <p:cNvPr id="35" name="TextBox 34"/>
          <p:cNvSpPr txBox="1"/>
          <p:nvPr/>
        </p:nvSpPr>
        <p:spPr>
          <a:xfrm>
            <a:off x="11106009" y="3913576"/>
            <a:ext cx="11972260" cy="6463308"/>
          </a:xfrm>
          <a:prstGeom prst="rect">
            <a:avLst/>
          </a:prstGeom>
          <a:noFill/>
        </p:spPr>
        <p:txBody>
          <a:bodyPr wrap="square" rtlCol="0">
            <a:spAutoFit/>
          </a:bodyPr>
          <a:lstStyle/>
          <a:p>
            <a:pPr marL="571500" lvl="0" indent="-571500">
              <a:buFont typeface="Arial" panose="020B0604020202020204" pitchFamily="34" charset="0"/>
              <a:buChar char="•"/>
            </a:pPr>
            <a:r>
              <a:rPr lang="en-US" sz="5400" dirty="0">
                <a:solidFill>
                  <a:srgbClr val="002452">
                    <a:alpha val="92000"/>
                  </a:srgbClr>
                </a:solidFill>
                <a:latin typeface="Poppins Light"/>
              </a:rPr>
              <a:t>About Healthy Woman Foundation</a:t>
            </a:r>
          </a:p>
          <a:p>
            <a:pPr marL="571500" lvl="0" indent="-571500">
              <a:buFont typeface="Arial" panose="020B0604020202020204" pitchFamily="34" charset="0"/>
              <a:buChar char="•"/>
            </a:pPr>
            <a:r>
              <a:rPr lang="en-US" sz="5400" dirty="0">
                <a:solidFill>
                  <a:srgbClr val="002452">
                    <a:alpha val="92000"/>
                  </a:srgbClr>
                </a:solidFill>
                <a:latin typeface="Poppins Light"/>
              </a:rPr>
              <a:t>Problem Statement</a:t>
            </a:r>
          </a:p>
          <a:p>
            <a:pPr marL="571500" lvl="0" indent="-571500">
              <a:buFont typeface="Arial" panose="020B0604020202020204" pitchFamily="34" charset="0"/>
              <a:buChar char="•"/>
            </a:pPr>
            <a:r>
              <a:rPr lang="en-US" sz="5400" dirty="0">
                <a:solidFill>
                  <a:srgbClr val="002452">
                    <a:alpha val="92000"/>
                  </a:srgbClr>
                </a:solidFill>
                <a:latin typeface="Poppins Light"/>
              </a:rPr>
              <a:t>SDGs that inspired us</a:t>
            </a:r>
          </a:p>
          <a:p>
            <a:pPr marL="571500" lvl="0" indent="-571500">
              <a:buFont typeface="Arial" panose="020B0604020202020204" pitchFamily="34" charset="0"/>
              <a:buChar char="•"/>
            </a:pPr>
            <a:r>
              <a:rPr lang="en-US" sz="5400" dirty="0">
                <a:solidFill>
                  <a:srgbClr val="002452">
                    <a:alpha val="92000"/>
                  </a:srgbClr>
                </a:solidFill>
                <a:latin typeface="Poppins Light"/>
              </a:rPr>
              <a:t>Mission and Vision statement</a:t>
            </a:r>
          </a:p>
          <a:p>
            <a:pPr marL="571500" lvl="0" indent="-571500">
              <a:buFont typeface="Arial" panose="020B0604020202020204" pitchFamily="34" charset="0"/>
              <a:buChar char="•"/>
            </a:pPr>
            <a:r>
              <a:rPr lang="en-US" sz="5400" dirty="0">
                <a:solidFill>
                  <a:srgbClr val="002452">
                    <a:alpha val="92000"/>
                  </a:srgbClr>
                </a:solidFill>
                <a:latin typeface="Poppins Light"/>
              </a:rPr>
              <a:t>Plan</a:t>
            </a:r>
          </a:p>
          <a:p>
            <a:pPr marL="571500" lvl="0" indent="-571500">
              <a:buFont typeface="Arial" panose="020B0604020202020204" pitchFamily="34" charset="0"/>
              <a:buChar char="•"/>
            </a:pPr>
            <a:r>
              <a:rPr lang="en-US" sz="5400" dirty="0">
                <a:solidFill>
                  <a:srgbClr val="002452">
                    <a:alpha val="92000"/>
                  </a:srgbClr>
                </a:solidFill>
                <a:latin typeface="Poppins Light"/>
              </a:rPr>
              <a:t>Snippets</a:t>
            </a:r>
          </a:p>
          <a:p>
            <a:pPr marL="571500" lvl="0" indent="-571500">
              <a:buFont typeface="Arial" panose="020B0604020202020204" pitchFamily="34" charset="0"/>
              <a:buChar char="•"/>
            </a:pPr>
            <a:r>
              <a:rPr lang="en-US" sz="5400" dirty="0">
                <a:solidFill>
                  <a:srgbClr val="002452">
                    <a:alpha val="92000"/>
                  </a:srgbClr>
                </a:solidFill>
                <a:latin typeface="Poppins Light"/>
              </a:rPr>
              <a:t>Team members</a:t>
            </a:r>
          </a:p>
          <a:p>
            <a:endParaRPr lang="en-US" dirty="0"/>
          </a:p>
        </p:txBody>
      </p:sp>
    </p:spTree>
    <p:extLst>
      <p:ext uri="{BB962C8B-B14F-4D97-AF65-F5344CB8AC3E}">
        <p14:creationId xmlns:p14="http://schemas.microsoft.com/office/powerpoint/2010/main" val="585513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sp>
        <p:nvSpPr>
          <p:cNvPr id="11" name="Rectangle 10"/>
          <p:cNvSpPr/>
          <p:nvPr/>
        </p:nvSpPr>
        <p:spPr>
          <a:xfrm>
            <a:off x="1379270" y="1360968"/>
            <a:ext cx="6042256" cy="1067872"/>
          </a:xfrm>
          <a:prstGeom prst="rect">
            <a:avLst/>
          </a:prstGeom>
          <a:solidFill>
            <a:srgbClr val="FF339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5160752" y="2377440"/>
            <a:ext cx="7296912" cy="10296144"/>
          </a:xfrm>
          <a:prstGeom prst="rect">
            <a:avLst/>
          </a:prstGeom>
          <a:solidFill>
            <a:srgbClr val="FF3399">
              <a:alpha val="7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15" r="17504"/>
          <a:stretch/>
        </p:blipFill>
        <p:spPr>
          <a:xfrm>
            <a:off x="13810077" y="4626864"/>
            <a:ext cx="8080660" cy="7905038"/>
          </a:xfrm>
          <a:prstGeom prst="rect">
            <a:avLst/>
          </a:prstGeom>
        </p:spPr>
      </p:pic>
      <p:cxnSp>
        <p:nvCxnSpPr>
          <p:cNvPr id="6" name="Straight Connector 5"/>
          <p:cNvCxnSpPr/>
          <p:nvPr/>
        </p:nvCxnSpPr>
        <p:spPr>
          <a:xfrm flipV="1">
            <a:off x="13478256" y="3822192"/>
            <a:ext cx="6748272" cy="548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3478256" y="4261104"/>
            <a:ext cx="6748272" cy="548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2533376" y="12972288"/>
            <a:ext cx="6748272" cy="54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FC64C3-7306-9F47-826B-2519504A5E35}"/>
              </a:ext>
            </a:extLst>
          </p:cNvPr>
          <p:cNvSpPr txBox="1"/>
          <p:nvPr/>
        </p:nvSpPr>
        <p:spPr>
          <a:xfrm>
            <a:off x="1720058" y="1181839"/>
            <a:ext cx="5360679" cy="1200329"/>
          </a:xfrm>
          <a:prstGeom prst="rect">
            <a:avLst/>
          </a:prstGeom>
          <a:noFill/>
        </p:spPr>
        <p:txBody>
          <a:bodyPr wrap="square" rtlCol="0">
            <a:spAutoFit/>
          </a:bodyPr>
          <a:lstStyle/>
          <a:p>
            <a:pPr algn="ctr"/>
            <a:r>
              <a:rPr lang="en-US" sz="7200" b="1" spc="800" dirty="0">
                <a:solidFill>
                  <a:schemeClr val="bg1"/>
                </a:solidFill>
                <a:effectLst>
                  <a:outerShdw blurRad="38100" dist="38100" dir="2700000" algn="tl">
                    <a:srgbClr val="000000">
                      <a:alpha val="43137"/>
                    </a:srgbClr>
                  </a:outerShdw>
                </a:effectLst>
                <a:latin typeface="Lato Black" charset="0"/>
                <a:ea typeface="Lato Black" charset="0"/>
                <a:cs typeface="Lato Black" charset="0"/>
              </a:rPr>
              <a:t>About Us</a:t>
            </a:r>
          </a:p>
        </p:txBody>
      </p:sp>
      <p:sp>
        <p:nvSpPr>
          <p:cNvPr id="12" name="Rectangle 11"/>
          <p:cNvSpPr/>
          <p:nvPr/>
        </p:nvSpPr>
        <p:spPr>
          <a:xfrm>
            <a:off x="614093" y="3487423"/>
            <a:ext cx="12188825" cy="8406404"/>
          </a:xfrm>
          <a:prstGeom prst="rect">
            <a:avLst/>
          </a:prstGeom>
        </p:spPr>
        <p:txBody>
          <a:bodyPr>
            <a:spAutoFit/>
          </a:bodyPr>
          <a:lstStyle/>
          <a:p>
            <a:pPr>
              <a:lnSpc>
                <a:spcPct val="107000"/>
              </a:lnSpc>
              <a:spcAft>
                <a:spcPts val="800"/>
              </a:spcAft>
            </a:pPr>
            <a:r>
              <a:rPr lang="en-US" sz="4000" dirty="0">
                <a:solidFill>
                  <a:schemeClr val="tx1">
                    <a:alpha val="73000"/>
                  </a:schemeClr>
                </a:solidFill>
                <a:latin typeface="Poppins Light"/>
                <a:ea typeface="Calibri" panose="020F0502020204030204" pitchFamily="34" charset="0"/>
                <a:cs typeface="Times New Roman" panose="02020603050405020304" pitchFamily="18" charset="0"/>
              </a:rPr>
              <a:t>The Healthy Woman Foundation is a non-governmental organization dedicated to empowering and educating African women, notably those living in rural areas.</a:t>
            </a:r>
          </a:p>
          <a:p>
            <a:pPr>
              <a:lnSpc>
                <a:spcPct val="107000"/>
              </a:lnSpc>
              <a:spcAft>
                <a:spcPts val="800"/>
              </a:spcAft>
            </a:pPr>
            <a:endParaRPr lang="en-US" sz="4000" dirty="0">
              <a:solidFill>
                <a:schemeClr val="tx1">
                  <a:alpha val="73000"/>
                </a:schemeClr>
              </a:solidFill>
              <a:latin typeface="Poppins Light"/>
              <a:ea typeface="Calibri" panose="020F0502020204030204" pitchFamily="34" charset="0"/>
              <a:cs typeface="Times New Roman" panose="02020603050405020304" pitchFamily="18" charset="0"/>
            </a:endParaRPr>
          </a:p>
          <a:p>
            <a:pPr>
              <a:lnSpc>
                <a:spcPct val="107000"/>
              </a:lnSpc>
              <a:spcAft>
                <a:spcPts val="800"/>
              </a:spcAft>
            </a:pPr>
            <a:r>
              <a:rPr lang="en-US" sz="4000" dirty="0">
                <a:solidFill>
                  <a:schemeClr val="tx1">
                    <a:alpha val="73000"/>
                  </a:schemeClr>
                </a:solidFill>
                <a:latin typeface="Poppins Light"/>
                <a:ea typeface="Calibri" panose="020F0502020204030204" pitchFamily="34" charset="0"/>
                <a:cs typeface="Times New Roman" panose="02020603050405020304" pitchFamily="18" charset="0"/>
              </a:rPr>
              <a:t>This NGO was founded by Sapphire ladies (Group 4) in Tech4Dev 2.4 cohort (Software Development). </a:t>
            </a:r>
          </a:p>
          <a:p>
            <a:pPr>
              <a:lnSpc>
                <a:spcPct val="107000"/>
              </a:lnSpc>
              <a:spcAft>
                <a:spcPts val="800"/>
              </a:spcAft>
            </a:pPr>
            <a:endParaRPr lang="en-US" sz="4000" dirty="0">
              <a:solidFill>
                <a:schemeClr val="tx1">
                  <a:alpha val="73000"/>
                </a:schemeClr>
              </a:solidFill>
              <a:latin typeface="Poppins Light"/>
              <a:ea typeface="Calibri" panose="020F0502020204030204" pitchFamily="34" charset="0"/>
              <a:cs typeface="Times New Roman" panose="02020603050405020304" pitchFamily="18" charset="0"/>
            </a:endParaRPr>
          </a:p>
          <a:p>
            <a:pPr>
              <a:lnSpc>
                <a:spcPct val="107000"/>
              </a:lnSpc>
              <a:spcAft>
                <a:spcPts val="800"/>
              </a:spcAft>
            </a:pPr>
            <a:r>
              <a:rPr lang="en-US" sz="4000" dirty="0">
                <a:solidFill>
                  <a:schemeClr val="tx1">
                    <a:alpha val="73000"/>
                  </a:schemeClr>
                </a:solidFill>
                <a:latin typeface="Poppins Light"/>
                <a:ea typeface="Calibri" panose="020F0502020204030204" pitchFamily="34" charset="0"/>
                <a:cs typeface="Times New Roman" panose="02020603050405020304" pitchFamily="18" charset="0"/>
              </a:rPr>
              <a:t>We believe that empowering women with health information will reduce morbidity and mortality while also promoting good health and well-being among all members of society.</a:t>
            </a:r>
          </a:p>
        </p:txBody>
      </p:sp>
      <p:cxnSp>
        <p:nvCxnSpPr>
          <p:cNvPr id="13" name="Straight Connector 12"/>
          <p:cNvCxnSpPr/>
          <p:nvPr/>
        </p:nvCxnSpPr>
        <p:spPr>
          <a:xfrm flipV="1">
            <a:off x="12685776" y="13273543"/>
            <a:ext cx="6748272" cy="54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304875485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9000" b="-9000"/>
          </a:stretch>
        </a:blip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8"/>
          </p:nvPr>
        </p:nvPicPr>
        <p:blipFill>
          <a:blip r:embed="rId3" cstate="email">
            <a:extLst>
              <a:ext uri="{28A0092B-C50C-407E-A947-70E740481C1C}">
                <a14:useLocalDpi xmlns:a14="http://schemas.microsoft.com/office/drawing/2010/main" val="0"/>
              </a:ext>
            </a:extLst>
          </a:blip>
          <a:srcRect l="16474" r="16474"/>
          <a:stretch>
            <a:fillRect/>
          </a:stretch>
        </p:blipFill>
        <p:spPr>
          <a:xfrm>
            <a:off x="8505825" y="1743075"/>
            <a:ext cx="5786438" cy="5753100"/>
          </a:xfrm>
        </p:spPr>
      </p:pic>
      <p:sp>
        <p:nvSpPr>
          <p:cNvPr id="4" name="Rectangle 3"/>
          <p:cNvSpPr/>
          <p:nvPr/>
        </p:nvSpPr>
        <p:spPr>
          <a:xfrm>
            <a:off x="2339164" y="8633638"/>
            <a:ext cx="19181134" cy="3934046"/>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
        <p:nvSpPr>
          <p:cNvPr id="6" name="TextBox 5"/>
          <p:cNvSpPr txBox="1"/>
          <p:nvPr/>
        </p:nvSpPr>
        <p:spPr>
          <a:xfrm>
            <a:off x="3626644" y="9169500"/>
            <a:ext cx="15544800" cy="2862322"/>
          </a:xfrm>
          <a:prstGeom prst="rect">
            <a:avLst/>
          </a:prstGeom>
          <a:noFill/>
        </p:spPr>
        <p:txBody>
          <a:bodyPr wrap="square" rtlCol="0">
            <a:spAutoFit/>
          </a:bodyPr>
          <a:lstStyle/>
          <a:p>
            <a:pPr algn="ctr"/>
            <a:r>
              <a:rPr lang="en-US" sz="6000" b="1" dirty="0">
                <a:solidFill>
                  <a:schemeClr val="bg1"/>
                </a:solidFill>
                <a:effectLst>
                  <a:outerShdw blurRad="38100" dist="38100" dir="2700000" algn="tl">
                    <a:srgbClr val="000000">
                      <a:alpha val="43137"/>
                    </a:srgbClr>
                  </a:outerShdw>
                </a:effectLst>
              </a:rPr>
              <a:t>“Communities and countries and ultimately the world as only as strong as the health of their women.”</a:t>
            </a:r>
          </a:p>
        </p:txBody>
      </p:sp>
      <p:sp>
        <p:nvSpPr>
          <p:cNvPr id="7" name="TextBox 6"/>
          <p:cNvSpPr txBox="1"/>
          <p:nvPr/>
        </p:nvSpPr>
        <p:spPr>
          <a:xfrm>
            <a:off x="9314952" y="12780380"/>
            <a:ext cx="4168184" cy="646331"/>
          </a:xfrm>
          <a:prstGeom prst="rect">
            <a:avLst/>
          </a:prstGeom>
          <a:noFill/>
        </p:spPr>
        <p:txBody>
          <a:bodyPr wrap="square" rtlCol="0">
            <a:spAutoFit/>
          </a:bodyPr>
          <a:lstStyle/>
          <a:p>
            <a:pPr algn="ctr"/>
            <a:r>
              <a:rPr lang="en-US" dirty="0">
                <a:solidFill>
                  <a:schemeClr val="accent1">
                    <a:alpha val="67000"/>
                  </a:schemeClr>
                </a:solidFill>
              </a:rPr>
              <a:t>-Michelle Obama</a:t>
            </a:r>
          </a:p>
        </p:txBody>
      </p:sp>
    </p:spTree>
    <p:extLst>
      <p:ext uri="{BB962C8B-B14F-4D97-AF65-F5344CB8AC3E}">
        <p14:creationId xmlns:p14="http://schemas.microsoft.com/office/powerpoint/2010/main" val="355371925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618429" y="676431"/>
            <a:ext cx="7772400" cy="987564"/>
          </a:xfrm>
          <a:prstGeom prst="rect">
            <a:avLst/>
          </a:prstGeom>
          <a:solidFill>
            <a:srgbClr val="FF33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3"/>
          <p:cNvSpPr/>
          <p:nvPr/>
        </p:nvSpPr>
        <p:spPr>
          <a:xfrm>
            <a:off x="3516136" y="5085923"/>
            <a:ext cx="2056991" cy="2066211"/>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3399">
              <a:alpha val="76000"/>
            </a:srgbClr>
          </a:solidFill>
          <a:ln>
            <a:noFill/>
          </a:ln>
        </p:spPr>
      </p:sp>
      <p:sp>
        <p:nvSpPr>
          <p:cNvPr id="11" name="TextBox 11"/>
          <p:cNvSpPr txBox="1"/>
          <p:nvPr/>
        </p:nvSpPr>
        <p:spPr>
          <a:xfrm>
            <a:off x="687047" y="640464"/>
            <a:ext cx="21635164" cy="983154"/>
          </a:xfrm>
          <a:prstGeom prst="rect">
            <a:avLst/>
          </a:prstGeom>
        </p:spPr>
        <p:txBody>
          <a:bodyPr lIns="0" tIns="0" rIns="0" bIns="0" rtlCol="0" anchor="t">
            <a:spAutoFit/>
          </a:bodyPr>
          <a:lstStyle/>
          <a:p>
            <a:pPr algn="ctr">
              <a:lnSpc>
                <a:spcPts val="8397"/>
              </a:lnSpc>
              <a:spcBef>
                <a:spcPct val="0"/>
              </a:spcBef>
            </a:pPr>
            <a:r>
              <a:rPr lang="en-US" sz="5999" b="1" dirty="0">
                <a:solidFill>
                  <a:schemeClr val="bg1"/>
                </a:solidFill>
                <a:effectLst>
                  <a:outerShdw blurRad="38100" dist="38100" dir="2700000" algn="tl">
                    <a:srgbClr val="000000">
                      <a:alpha val="43137"/>
                    </a:srgbClr>
                  </a:outerShdw>
                </a:effectLst>
                <a:latin typeface="Zilla Slab Light"/>
              </a:rPr>
              <a:t>Problem Statement</a:t>
            </a:r>
          </a:p>
        </p:txBody>
      </p:sp>
      <p:sp>
        <p:nvSpPr>
          <p:cNvPr id="12" name="TextBox 12"/>
          <p:cNvSpPr txBox="1"/>
          <p:nvPr/>
        </p:nvSpPr>
        <p:spPr>
          <a:xfrm>
            <a:off x="9445698" y="9222866"/>
            <a:ext cx="5486254" cy="3000821"/>
          </a:xfrm>
          <a:prstGeom prst="rect">
            <a:avLst/>
          </a:prstGeom>
        </p:spPr>
        <p:txBody>
          <a:bodyPr lIns="0" tIns="0" rIns="0" bIns="0" rtlCol="0" anchor="t">
            <a:spAutoFit/>
          </a:bodyPr>
          <a:lstStyle/>
          <a:p>
            <a:pPr algn="ctr">
              <a:lnSpc>
                <a:spcPts val="3919"/>
              </a:lnSpc>
              <a:spcBef>
                <a:spcPct val="0"/>
              </a:spcBef>
            </a:pPr>
            <a:r>
              <a:rPr lang="en-US" sz="3200" dirty="0">
                <a:solidFill>
                  <a:srgbClr val="000000"/>
                </a:solidFill>
                <a:latin typeface="Lato"/>
              </a:rPr>
              <a:t>In Africa, women account for approximately 58% of those infected with STIs. Teenagers girls are 5 times more likely than boys their age to be HIV positive.</a:t>
            </a:r>
          </a:p>
        </p:txBody>
      </p:sp>
      <p:sp>
        <p:nvSpPr>
          <p:cNvPr id="13" name="TextBox 13"/>
          <p:cNvSpPr txBox="1"/>
          <p:nvPr/>
        </p:nvSpPr>
        <p:spPr>
          <a:xfrm>
            <a:off x="9478778" y="7914855"/>
            <a:ext cx="5166160" cy="1103315"/>
          </a:xfrm>
          <a:prstGeom prst="rect">
            <a:avLst/>
          </a:prstGeom>
        </p:spPr>
        <p:txBody>
          <a:bodyPr wrap="square" lIns="0" tIns="0" rIns="0" bIns="0" rtlCol="0" anchor="t">
            <a:spAutoFit/>
          </a:bodyPr>
          <a:lstStyle/>
          <a:p>
            <a:pPr algn="ctr">
              <a:lnSpc>
                <a:spcPts val="4478"/>
              </a:lnSpc>
              <a:spcBef>
                <a:spcPct val="0"/>
              </a:spcBef>
            </a:pPr>
            <a:r>
              <a:rPr lang="en-US" sz="3200" b="1" dirty="0">
                <a:solidFill>
                  <a:srgbClr val="FF3399"/>
                </a:solidFill>
                <a:latin typeface="Lato"/>
              </a:rPr>
              <a:t>Sexually transmitted infections</a:t>
            </a:r>
          </a:p>
        </p:txBody>
      </p:sp>
      <p:sp>
        <p:nvSpPr>
          <p:cNvPr id="14" name="TextBox 14"/>
          <p:cNvSpPr txBox="1"/>
          <p:nvPr/>
        </p:nvSpPr>
        <p:spPr>
          <a:xfrm>
            <a:off x="2011743" y="9222866"/>
            <a:ext cx="5012592" cy="2462213"/>
          </a:xfrm>
          <a:prstGeom prst="rect">
            <a:avLst/>
          </a:prstGeom>
        </p:spPr>
        <p:txBody>
          <a:bodyPr lIns="0" tIns="0" rIns="0" bIns="0" rtlCol="0" anchor="t">
            <a:spAutoFit/>
          </a:bodyPr>
          <a:lstStyle/>
          <a:p>
            <a:pPr algn="ctr"/>
            <a:r>
              <a:rPr lang="en-US" sz="3200" dirty="0"/>
              <a:t>Women in developing countries account for 95% of those who die every day as a result of pregnancy and childbirth.</a:t>
            </a:r>
          </a:p>
        </p:txBody>
      </p:sp>
      <p:sp>
        <p:nvSpPr>
          <p:cNvPr id="15" name="TextBox 15"/>
          <p:cNvSpPr txBox="1"/>
          <p:nvPr/>
        </p:nvSpPr>
        <p:spPr>
          <a:xfrm>
            <a:off x="17049105" y="9222866"/>
            <a:ext cx="5059958" cy="2954655"/>
          </a:xfrm>
          <a:prstGeom prst="rect">
            <a:avLst/>
          </a:prstGeom>
        </p:spPr>
        <p:txBody>
          <a:bodyPr lIns="0" tIns="0" rIns="0" bIns="0" rtlCol="0" anchor="t">
            <a:spAutoFit/>
          </a:bodyPr>
          <a:lstStyle/>
          <a:p>
            <a:pPr algn="ctr"/>
            <a:r>
              <a:rPr lang="en-US" sz="3200" dirty="0"/>
              <a:t>Non-communicable diseases such as diabetes, cancer, and hypertension are the leading causes of death in older African women. </a:t>
            </a:r>
          </a:p>
        </p:txBody>
      </p:sp>
      <p:sp>
        <p:nvSpPr>
          <p:cNvPr id="16" name="TextBox 16"/>
          <p:cNvSpPr txBox="1"/>
          <p:nvPr/>
        </p:nvSpPr>
        <p:spPr>
          <a:xfrm>
            <a:off x="1801505" y="7937425"/>
            <a:ext cx="5486254" cy="526170"/>
          </a:xfrm>
          <a:prstGeom prst="rect">
            <a:avLst/>
          </a:prstGeom>
        </p:spPr>
        <p:txBody>
          <a:bodyPr lIns="0" tIns="0" rIns="0" bIns="0" rtlCol="0" anchor="t">
            <a:spAutoFit/>
          </a:bodyPr>
          <a:lstStyle/>
          <a:p>
            <a:pPr algn="ctr">
              <a:lnSpc>
                <a:spcPts val="4478"/>
              </a:lnSpc>
              <a:spcBef>
                <a:spcPct val="0"/>
              </a:spcBef>
            </a:pPr>
            <a:r>
              <a:rPr lang="en-US" sz="3199" b="1" dirty="0">
                <a:solidFill>
                  <a:srgbClr val="FF3399"/>
                </a:solidFill>
                <a:latin typeface="Lato"/>
              </a:rPr>
              <a:t>Pregnancy and childbirth</a:t>
            </a:r>
          </a:p>
        </p:txBody>
      </p:sp>
      <p:sp>
        <p:nvSpPr>
          <p:cNvPr id="17" name="TextBox 17"/>
          <p:cNvSpPr txBox="1"/>
          <p:nvPr/>
        </p:nvSpPr>
        <p:spPr>
          <a:xfrm>
            <a:off x="16835957" y="7937425"/>
            <a:ext cx="5486254" cy="1103251"/>
          </a:xfrm>
          <a:prstGeom prst="rect">
            <a:avLst/>
          </a:prstGeom>
        </p:spPr>
        <p:txBody>
          <a:bodyPr lIns="0" tIns="0" rIns="0" bIns="0" rtlCol="0" anchor="t">
            <a:spAutoFit/>
          </a:bodyPr>
          <a:lstStyle/>
          <a:p>
            <a:pPr algn="ctr">
              <a:lnSpc>
                <a:spcPts val="4478"/>
              </a:lnSpc>
              <a:spcBef>
                <a:spcPct val="0"/>
              </a:spcBef>
            </a:pPr>
            <a:r>
              <a:rPr lang="en-US" sz="3199" b="1" dirty="0">
                <a:solidFill>
                  <a:srgbClr val="FF3399"/>
                </a:solidFill>
                <a:latin typeface="Lato"/>
              </a:rPr>
              <a:t>Non-communicable diseases</a:t>
            </a:r>
          </a:p>
        </p:txBody>
      </p:sp>
      <p:sp>
        <p:nvSpPr>
          <p:cNvPr id="21" name="AutoShape 21"/>
          <p:cNvSpPr/>
          <p:nvPr/>
        </p:nvSpPr>
        <p:spPr>
          <a:xfrm rot="5400000">
            <a:off x="19919028" y="3501072"/>
            <a:ext cx="7302122" cy="0"/>
          </a:xfrm>
          <a:prstGeom prst="line">
            <a:avLst/>
          </a:prstGeom>
          <a:ln w="47625" cap="flat">
            <a:solidFill>
              <a:srgbClr val="FF3399"/>
            </a:solidFill>
            <a:prstDash val="solid"/>
            <a:headEnd type="none" w="sm" len="sm"/>
            <a:tailEnd type="none" w="sm" len="sm"/>
          </a:ln>
        </p:spPr>
      </p:sp>
      <p:sp>
        <p:nvSpPr>
          <p:cNvPr id="22" name="AutoShape 22"/>
          <p:cNvSpPr/>
          <p:nvPr/>
        </p:nvSpPr>
        <p:spPr>
          <a:xfrm>
            <a:off x="0" y="1920228"/>
            <a:ext cx="4544632" cy="0"/>
          </a:xfrm>
          <a:prstGeom prst="line">
            <a:avLst/>
          </a:prstGeom>
          <a:ln w="47625" cap="flat">
            <a:solidFill>
              <a:srgbClr val="FF3399"/>
            </a:solidFill>
            <a:prstDash val="solid"/>
            <a:headEnd type="none" w="sm" len="sm"/>
            <a:tailEnd type="none" w="sm" len="sm"/>
          </a:ln>
        </p:spPr>
      </p:sp>
      <p:sp>
        <p:nvSpPr>
          <p:cNvPr id="23" name="Freeform 3"/>
          <p:cNvSpPr/>
          <p:nvPr/>
        </p:nvSpPr>
        <p:spPr>
          <a:xfrm>
            <a:off x="11033362" y="5085922"/>
            <a:ext cx="2056991" cy="2066211"/>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3399">
              <a:alpha val="76000"/>
            </a:srgbClr>
          </a:solidFill>
          <a:ln>
            <a:noFill/>
          </a:ln>
        </p:spPr>
      </p:sp>
      <p:sp>
        <p:nvSpPr>
          <p:cNvPr id="24" name="Freeform 3"/>
          <p:cNvSpPr/>
          <p:nvPr/>
        </p:nvSpPr>
        <p:spPr>
          <a:xfrm>
            <a:off x="18550588" y="5085923"/>
            <a:ext cx="2056991" cy="2066211"/>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3399">
              <a:alpha val="76000"/>
            </a:srgbClr>
          </a:solidFill>
          <a:ln>
            <a:noFill/>
          </a:ln>
        </p:spPr>
      </p:sp>
      <p:pic>
        <p:nvPicPr>
          <p:cNvPr id="25" name="Picture 2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pic>
        <p:nvPicPr>
          <p:cNvPr id="28" name="Picture 27"/>
          <p:cNvPicPr>
            <a:picLocks noChangeAspect="1"/>
          </p:cNvPicPr>
          <p:nvPr/>
        </p:nvPicPr>
        <p:blipFill>
          <a:blip r:embed="rId3"/>
          <a:stretch>
            <a:fillRect/>
          </a:stretch>
        </p:blipFill>
        <p:spPr>
          <a:xfrm>
            <a:off x="18980269" y="5705856"/>
            <a:ext cx="1290523" cy="1060704"/>
          </a:xfrm>
          <a:prstGeom prst="rect">
            <a:avLst/>
          </a:prstGeom>
        </p:spPr>
      </p:pic>
      <p:pic>
        <p:nvPicPr>
          <p:cNvPr id="29" name="Picture 28"/>
          <p:cNvPicPr>
            <a:picLocks noChangeAspect="1"/>
          </p:cNvPicPr>
          <p:nvPr/>
        </p:nvPicPr>
        <p:blipFill>
          <a:blip r:embed="rId4"/>
          <a:stretch>
            <a:fillRect/>
          </a:stretch>
        </p:blipFill>
        <p:spPr>
          <a:xfrm>
            <a:off x="3790943" y="5544956"/>
            <a:ext cx="1507377" cy="1797617"/>
          </a:xfrm>
          <a:prstGeom prst="rect">
            <a:avLst/>
          </a:prstGeom>
        </p:spPr>
      </p:pic>
      <p:pic>
        <p:nvPicPr>
          <p:cNvPr id="30" name="Picture 29"/>
          <p:cNvPicPr>
            <a:picLocks noChangeAspect="1"/>
          </p:cNvPicPr>
          <p:nvPr/>
        </p:nvPicPr>
        <p:blipFill>
          <a:blip r:embed="rId5"/>
          <a:stretch>
            <a:fillRect/>
          </a:stretch>
        </p:blipFill>
        <p:spPr>
          <a:xfrm>
            <a:off x="11522614" y="5384515"/>
            <a:ext cx="1078486" cy="1469024"/>
          </a:xfrm>
          <a:prstGeom prst="rect">
            <a:avLst/>
          </a:prstGeom>
        </p:spPr>
      </p:pic>
    </p:spTree>
    <p:extLst>
      <p:ext uri="{BB962C8B-B14F-4D97-AF65-F5344CB8AC3E}">
        <p14:creationId xmlns:p14="http://schemas.microsoft.com/office/powerpoint/2010/main" val="3072958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6163113" y="3746618"/>
            <a:ext cx="4190124" cy="692933"/>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7613736" y="3849426"/>
            <a:ext cx="1282723" cy="523220"/>
          </a:xfrm>
          <a:prstGeom prst="rect">
            <a:avLst/>
          </a:prstGeom>
          <a:noFill/>
        </p:spPr>
        <p:txBody>
          <a:bodyPr wrap="none" rtlCol="0" anchor="ctr" anchorCtr="0">
            <a:spAutoFit/>
          </a:bodyPr>
          <a:lstStyle/>
          <a:p>
            <a:pPr algn="ctr"/>
            <a:r>
              <a:rPr lang="en-US" sz="2800" b="1" dirty="0">
                <a:solidFill>
                  <a:schemeClr val="bg1"/>
                </a:solidFill>
                <a:latin typeface="Poppins SemiBold" charset="0"/>
                <a:ea typeface="Poppins SemiBold" charset="0"/>
                <a:cs typeface="Poppins SemiBold" charset="0"/>
              </a:rPr>
              <a:t>Goal 5</a:t>
            </a:r>
          </a:p>
        </p:txBody>
      </p:sp>
      <p:sp>
        <p:nvSpPr>
          <p:cNvPr id="30" name="Subtitle 2"/>
          <p:cNvSpPr txBox="1">
            <a:spLocks/>
          </p:cNvSpPr>
          <p:nvPr/>
        </p:nvSpPr>
        <p:spPr>
          <a:xfrm>
            <a:off x="13845060" y="4908919"/>
            <a:ext cx="8820074"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3200" b="1" dirty="0">
                <a:solidFill>
                  <a:schemeClr val="tx1"/>
                </a:solidFill>
                <a:latin typeface="Poppins Light" charset="0"/>
                <a:ea typeface="Poppins Light" charset="0"/>
                <a:cs typeface="Poppins Light" charset="0"/>
              </a:rPr>
              <a:t>Achieve gender equality and empower all women and girls</a:t>
            </a:r>
          </a:p>
        </p:txBody>
      </p:sp>
      <p:sp>
        <p:nvSpPr>
          <p:cNvPr id="31" name="Rectangle 30"/>
          <p:cNvSpPr/>
          <p:nvPr/>
        </p:nvSpPr>
        <p:spPr>
          <a:xfrm>
            <a:off x="3829863" y="3746618"/>
            <a:ext cx="4190124" cy="692933"/>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280485" y="3849426"/>
            <a:ext cx="1282723" cy="523220"/>
          </a:xfrm>
          <a:prstGeom prst="rect">
            <a:avLst/>
          </a:prstGeom>
          <a:noFill/>
        </p:spPr>
        <p:txBody>
          <a:bodyPr wrap="none" rtlCol="0" anchor="ctr" anchorCtr="0">
            <a:spAutoFit/>
          </a:bodyPr>
          <a:lstStyle/>
          <a:p>
            <a:pPr algn="ctr"/>
            <a:r>
              <a:rPr lang="en-US" sz="2800" b="1" dirty="0">
                <a:solidFill>
                  <a:schemeClr val="bg1"/>
                </a:solidFill>
                <a:latin typeface="Poppins SemiBold" charset="0"/>
                <a:ea typeface="Poppins SemiBold" charset="0"/>
                <a:cs typeface="Poppins SemiBold" charset="0"/>
              </a:rPr>
              <a:t>Goal 3</a:t>
            </a:r>
          </a:p>
        </p:txBody>
      </p:sp>
      <p:sp>
        <p:nvSpPr>
          <p:cNvPr id="33" name="Subtitle 2"/>
          <p:cNvSpPr txBox="1">
            <a:spLocks/>
          </p:cNvSpPr>
          <p:nvPr/>
        </p:nvSpPr>
        <p:spPr>
          <a:xfrm>
            <a:off x="1511809" y="4938030"/>
            <a:ext cx="8820074"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3200" b="1" dirty="0">
                <a:solidFill>
                  <a:schemeClr val="tx1"/>
                </a:solidFill>
                <a:latin typeface="Poppins Light" charset="0"/>
                <a:ea typeface="Poppins Light" charset="0"/>
                <a:cs typeface="Poppins Light" charset="0"/>
              </a:rPr>
              <a:t>Ensure healthy lives and promote well-being for all at all ages</a:t>
            </a:r>
          </a:p>
        </p:txBody>
      </p:sp>
      <p:sp>
        <p:nvSpPr>
          <p:cNvPr id="12" name="TextBox 11">
            <a:extLst>
              <a:ext uri="{FF2B5EF4-FFF2-40B4-BE49-F238E27FC236}">
                <a16:creationId xmlns:a16="http://schemas.microsoft.com/office/drawing/2014/main" id="{0AFC64C3-7306-9F47-826B-2519504A5E35}"/>
              </a:ext>
            </a:extLst>
          </p:cNvPr>
          <p:cNvSpPr txBox="1"/>
          <p:nvPr/>
        </p:nvSpPr>
        <p:spPr>
          <a:xfrm>
            <a:off x="5338271" y="1160870"/>
            <a:ext cx="13701187" cy="923330"/>
          </a:xfrm>
          <a:prstGeom prst="rect">
            <a:avLst/>
          </a:prstGeom>
          <a:noFill/>
        </p:spPr>
        <p:txBody>
          <a:bodyPr wrap="none" rtlCol="0">
            <a:spAutoFit/>
          </a:bodyPr>
          <a:lstStyle/>
          <a:p>
            <a:pPr algn="ctr"/>
            <a:r>
              <a:rPr lang="en-US" sz="5400" b="1" spc="800" dirty="0">
                <a:solidFill>
                  <a:schemeClr val="tx2"/>
                </a:solidFill>
                <a:latin typeface="Lato Black" charset="0"/>
                <a:ea typeface="Lato Black" charset="0"/>
                <a:cs typeface="Lato Black" charset="0"/>
              </a:rPr>
              <a:t>Sustainable Development Goals</a:t>
            </a:r>
          </a:p>
        </p:txBody>
      </p:sp>
      <p:pic>
        <p:nvPicPr>
          <p:cNvPr id="4" name="Picture Placeholder 3"/>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t="6333" b="6333"/>
          <a:stretch>
            <a:fillRect/>
          </a:stretch>
        </p:blipFill>
        <p:spPr>
          <a:xfrm>
            <a:off x="12204700" y="6623050"/>
            <a:ext cx="12188825" cy="7092950"/>
          </a:xfrm>
        </p:spPr>
      </p:pic>
      <p:pic>
        <p:nvPicPr>
          <p:cNvPr id="6" name="Picture Placeholder 5"/>
          <p:cNvPicPr>
            <a:picLocks noGrp="1" noChangeAspect="1"/>
          </p:cNvPicPr>
          <p:nvPr>
            <p:ph type="pic" sz="quarter" idx="16"/>
          </p:nvPr>
        </p:nvPicPr>
        <p:blipFill>
          <a:blip r:embed="rId4" cstate="email">
            <a:extLst>
              <a:ext uri="{28A0092B-C50C-407E-A947-70E740481C1C}">
                <a14:useLocalDpi xmlns:a14="http://schemas.microsoft.com/office/drawing/2010/main" val="0"/>
              </a:ext>
            </a:extLst>
          </a:blip>
          <a:srcRect t="6356" b="6356"/>
          <a:stretch>
            <a:fillRect/>
          </a:stretch>
        </p:blipFill>
        <p:spPr>
          <a:xfrm>
            <a:off x="18288" y="6623824"/>
            <a:ext cx="12188825" cy="7092176"/>
          </a:xfrm>
        </p:spPr>
      </p:pic>
      <p:pic>
        <p:nvPicPr>
          <p:cNvPr id="17" name="Picture 1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01295" y="195577"/>
            <a:ext cx="3657473" cy="1006942"/>
          </a:xfrm>
          <a:prstGeom prst="rect">
            <a:avLst/>
          </a:prstGeom>
        </p:spPr>
      </p:pic>
    </p:spTree>
    <p:extLst>
      <p:ext uri="{BB962C8B-B14F-4D97-AF65-F5344CB8AC3E}">
        <p14:creationId xmlns:p14="http://schemas.microsoft.com/office/powerpoint/2010/main" val="1741621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219456"/>
            <a:ext cx="8675649" cy="13935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15801525" y="8325670"/>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172337" y="6158354"/>
            <a:ext cx="6418745" cy="1384995"/>
          </a:xfrm>
          <a:prstGeom prst="rect">
            <a:avLst/>
          </a:prstGeom>
          <a:noFill/>
        </p:spPr>
        <p:txBody>
          <a:bodyPr wrap="none" rtlCol="0">
            <a:spAutoFit/>
          </a:bodyPr>
          <a:lstStyle/>
          <a:p>
            <a:pPr algn="ctr"/>
            <a:r>
              <a:rPr lang="en-US" sz="8400" b="1" spc="800" dirty="0">
                <a:solidFill>
                  <a:schemeClr val="tx2"/>
                </a:solidFill>
                <a:latin typeface="Lato Black" charset="0"/>
                <a:ea typeface="Lato Black" charset="0"/>
                <a:cs typeface="Lato Black" charset="0"/>
              </a:rPr>
              <a:t>Our Vision</a:t>
            </a:r>
          </a:p>
        </p:txBody>
      </p:sp>
      <p:sp>
        <p:nvSpPr>
          <p:cNvPr id="15" name="TextBox 14"/>
          <p:cNvSpPr txBox="1"/>
          <p:nvPr/>
        </p:nvSpPr>
        <p:spPr>
          <a:xfrm>
            <a:off x="12032059" y="9107992"/>
            <a:ext cx="8730852" cy="523220"/>
          </a:xfrm>
          <a:prstGeom prst="rect">
            <a:avLst/>
          </a:prstGeom>
          <a:noFill/>
        </p:spPr>
        <p:txBody>
          <a:bodyPr wrap="none" rtlCol="0" anchor="ctr" anchorCtr="0">
            <a:spAutoFit/>
          </a:bodyPr>
          <a:lstStyle/>
          <a:p>
            <a:pPr algn="ctr"/>
            <a:r>
              <a:rPr lang="en-US" sz="2800" b="1" dirty="0">
                <a:solidFill>
                  <a:schemeClr val="tx2"/>
                </a:solidFill>
                <a:effectLst>
                  <a:outerShdw blurRad="38100" dist="38100" dir="2700000" algn="tl">
                    <a:srgbClr val="000000">
                      <a:alpha val="43137"/>
                    </a:srgbClr>
                  </a:outerShdw>
                </a:effectLst>
                <a:latin typeface="Poppins SemiBold" charset="0"/>
                <a:ea typeface="Poppins SemiBold" charset="0"/>
                <a:cs typeface="Poppins SemiBold" charset="0"/>
              </a:rPr>
              <a:t>WOMEN EMPOWERMENT FOR HEALTHIER LIVES</a:t>
            </a:r>
          </a:p>
        </p:txBody>
      </p:sp>
      <p:sp>
        <p:nvSpPr>
          <p:cNvPr id="19" name="Subtitle 2"/>
          <p:cNvSpPr txBox="1">
            <a:spLocks/>
          </p:cNvSpPr>
          <p:nvPr/>
        </p:nvSpPr>
        <p:spPr>
          <a:xfrm>
            <a:off x="685016" y="4469380"/>
            <a:ext cx="7087384" cy="731078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4800" b="1" dirty="0">
                <a:solidFill>
                  <a:schemeClr val="bg1"/>
                </a:solidFill>
                <a:latin typeface="+mj-lt"/>
              </a:rPr>
              <a:t>We seek to build a community that empowers girls and women to make healthier choices and take more control over health-related decisions</a:t>
            </a:r>
            <a:r>
              <a:rPr lang="en-US" dirty="0"/>
              <a:t>.</a:t>
            </a:r>
          </a:p>
        </p:txBody>
      </p:sp>
      <p:sp>
        <p:nvSpPr>
          <p:cNvPr id="20" name="TextBox 19"/>
          <p:cNvSpPr txBox="1"/>
          <p:nvPr/>
        </p:nvSpPr>
        <p:spPr>
          <a:xfrm>
            <a:off x="2994152" y="3413419"/>
            <a:ext cx="2451312" cy="553998"/>
          </a:xfrm>
          <a:prstGeom prst="rect">
            <a:avLst/>
          </a:prstGeom>
          <a:noFill/>
        </p:spPr>
        <p:txBody>
          <a:bodyPr wrap="none" rtlCol="0" anchor="ctr" anchorCtr="0">
            <a:spAutoFit/>
          </a:bodyPr>
          <a:lstStyle/>
          <a:p>
            <a:pPr algn="ctr"/>
            <a:r>
              <a:rPr lang="en-US" sz="3000" b="1" dirty="0">
                <a:solidFill>
                  <a:schemeClr val="bg1"/>
                </a:solidFill>
                <a:latin typeface="Poppins SemiBold" charset="0"/>
                <a:ea typeface="Poppins SemiBold" charset="0"/>
                <a:cs typeface="Poppins SemiBold" charset="0"/>
              </a:rPr>
              <a:t>OUR VISION</a:t>
            </a:r>
          </a:p>
        </p:txBody>
      </p:sp>
      <p:sp>
        <p:nvSpPr>
          <p:cNvPr id="22" name="Hexagon 21"/>
          <p:cNvSpPr/>
          <p:nvPr/>
        </p:nvSpPr>
        <p:spPr>
          <a:xfrm rot="5400000">
            <a:off x="15472909" y="3544021"/>
            <a:ext cx="1893728" cy="163252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hape 2785"/>
          <p:cNvSpPr/>
          <p:nvPr/>
        </p:nvSpPr>
        <p:spPr>
          <a:xfrm>
            <a:off x="16016171" y="4030062"/>
            <a:ext cx="807204" cy="660442"/>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42324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274320"/>
            <a:ext cx="8675649" cy="13917168"/>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15801525" y="8325670"/>
            <a:ext cx="1192923" cy="0"/>
          </a:xfrm>
          <a:prstGeom prst="line">
            <a:avLst/>
          </a:prstGeom>
          <a:ln w="57150">
            <a:solidFill>
              <a:srgbClr val="FF3399"/>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650151" y="6089468"/>
            <a:ext cx="7539243" cy="1384995"/>
          </a:xfrm>
          <a:prstGeom prst="rect">
            <a:avLst/>
          </a:prstGeom>
          <a:noFill/>
        </p:spPr>
        <p:txBody>
          <a:bodyPr wrap="none" rtlCol="0">
            <a:spAutoFit/>
          </a:bodyPr>
          <a:lstStyle/>
          <a:p>
            <a:pPr algn="ctr"/>
            <a:r>
              <a:rPr lang="en-US" sz="8400" b="1" spc="800" dirty="0">
                <a:solidFill>
                  <a:srgbClr val="FF3399"/>
                </a:solidFill>
                <a:latin typeface="Lato Black" charset="0"/>
                <a:ea typeface="Lato Black" charset="0"/>
                <a:cs typeface="Lato Black" charset="0"/>
              </a:rPr>
              <a:t>Our Mission</a:t>
            </a:r>
          </a:p>
        </p:txBody>
      </p:sp>
      <p:sp>
        <p:nvSpPr>
          <p:cNvPr id="15" name="TextBox 14"/>
          <p:cNvSpPr txBox="1"/>
          <p:nvPr/>
        </p:nvSpPr>
        <p:spPr>
          <a:xfrm>
            <a:off x="11150122" y="8892549"/>
            <a:ext cx="10494732" cy="954107"/>
          </a:xfrm>
          <a:prstGeom prst="rect">
            <a:avLst/>
          </a:prstGeom>
          <a:noFill/>
        </p:spPr>
        <p:txBody>
          <a:bodyPr wrap="none" rtlCol="0" anchor="ctr" anchorCtr="0">
            <a:spAutoFit/>
          </a:bodyPr>
          <a:lstStyle/>
          <a:p>
            <a:pPr algn="ctr"/>
            <a:r>
              <a:rPr lang="en-US" sz="2800" b="1" dirty="0">
                <a:solidFill>
                  <a:srgbClr val="FF3399"/>
                </a:solidFill>
                <a:effectLst>
                  <a:outerShdw blurRad="38100" dist="38100" dir="2700000" algn="tl">
                    <a:srgbClr val="000000">
                      <a:alpha val="43137"/>
                    </a:srgbClr>
                  </a:outerShdw>
                </a:effectLst>
                <a:latin typeface="Poppins SemiBold" charset="0"/>
                <a:ea typeface="Poppins SemiBold" charset="0"/>
                <a:cs typeface="Poppins SemiBold" charset="0"/>
              </a:rPr>
              <a:t>PROVIDE A FORUM TO EDUCATE,EMPOWER AND DONATE </a:t>
            </a:r>
          </a:p>
          <a:p>
            <a:pPr algn="ctr"/>
            <a:r>
              <a:rPr lang="en-US" sz="2800" b="1" dirty="0">
                <a:solidFill>
                  <a:srgbClr val="FF3399"/>
                </a:solidFill>
                <a:effectLst>
                  <a:outerShdw blurRad="38100" dist="38100" dir="2700000" algn="tl">
                    <a:srgbClr val="000000">
                      <a:alpha val="43137"/>
                    </a:srgbClr>
                  </a:outerShdw>
                </a:effectLst>
                <a:latin typeface="Poppins SemiBold" charset="0"/>
                <a:ea typeface="Poppins SemiBold" charset="0"/>
                <a:cs typeface="Poppins SemiBold" charset="0"/>
              </a:rPr>
              <a:t>TO AFRICAN WOMEN </a:t>
            </a:r>
          </a:p>
        </p:txBody>
      </p:sp>
      <p:sp>
        <p:nvSpPr>
          <p:cNvPr id="19" name="Subtitle 2"/>
          <p:cNvSpPr txBox="1">
            <a:spLocks/>
          </p:cNvSpPr>
          <p:nvPr/>
        </p:nvSpPr>
        <p:spPr>
          <a:xfrm>
            <a:off x="685016" y="4469380"/>
            <a:ext cx="7087384" cy="729847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640"/>
              </a:lnSpc>
            </a:pPr>
            <a:r>
              <a:rPr lang="en-US" dirty="0"/>
              <a:t> </a:t>
            </a:r>
            <a:r>
              <a:rPr lang="en-US" sz="4000" b="1" dirty="0">
                <a:solidFill>
                  <a:schemeClr val="bg1"/>
                </a:solidFill>
                <a:latin typeface="+mj-lt"/>
              </a:rPr>
              <a:t>The Healthy Women Foundation strives to give women a forum for learning about health issues, donate supplies like menstrual kits to teenage girls in rural and urban areas, and work with policymakers and key stakeholders to enhance the standard of care that women receive.</a:t>
            </a:r>
            <a:endParaRPr lang="en-US" sz="4000" b="1" dirty="0">
              <a:solidFill>
                <a:schemeClr val="bg1"/>
              </a:solidFill>
              <a:latin typeface="+mj-lt"/>
              <a:ea typeface="Poppins Light" charset="0"/>
              <a:cs typeface="Poppins Light" pitchFamily="2" charset="77"/>
            </a:endParaRPr>
          </a:p>
        </p:txBody>
      </p:sp>
      <p:sp>
        <p:nvSpPr>
          <p:cNvPr id="22" name="Hexagon 21"/>
          <p:cNvSpPr/>
          <p:nvPr/>
        </p:nvSpPr>
        <p:spPr>
          <a:xfrm rot="5400000">
            <a:off x="15472909" y="3544021"/>
            <a:ext cx="1893728" cy="1632524"/>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2787"/>
          <p:cNvSpPr/>
          <p:nvPr/>
        </p:nvSpPr>
        <p:spPr>
          <a:xfrm>
            <a:off x="15695126" y="3819286"/>
            <a:ext cx="1299322" cy="130018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TextBox 10"/>
          <p:cNvSpPr txBox="1"/>
          <p:nvPr/>
        </p:nvSpPr>
        <p:spPr>
          <a:xfrm>
            <a:off x="2833851" y="3413419"/>
            <a:ext cx="2771914" cy="553998"/>
          </a:xfrm>
          <a:prstGeom prst="rect">
            <a:avLst/>
          </a:prstGeom>
          <a:noFill/>
        </p:spPr>
        <p:txBody>
          <a:bodyPr wrap="none" rtlCol="0" anchor="ctr" anchorCtr="0">
            <a:spAutoFit/>
          </a:bodyPr>
          <a:lstStyle/>
          <a:p>
            <a:pPr algn="ctr"/>
            <a:r>
              <a:rPr lang="en-US" sz="3000" b="1" dirty="0">
                <a:solidFill>
                  <a:schemeClr val="bg1"/>
                </a:solidFill>
                <a:latin typeface="Poppins SemiBold" charset="0"/>
                <a:ea typeface="Poppins SemiBold" charset="0"/>
                <a:cs typeface="Poppins SemiBold" charset="0"/>
              </a:rPr>
              <a:t>OUR MISSION</a:t>
            </a:r>
          </a:p>
        </p:txBody>
      </p:sp>
      <p:pic>
        <p:nvPicPr>
          <p:cNvPr id="16" name="Picture 1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1890488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ubtitle 2"/>
          <p:cNvSpPr txBox="1">
            <a:spLocks/>
          </p:cNvSpPr>
          <p:nvPr/>
        </p:nvSpPr>
        <p:spPr>
          <a:xfrm>
            <a:off x="1068332" y="4282416"/>
            <a:ext cx="9213153" cy="617310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lvl="0" indent="-457200" algn="just">
              <a:buFont typeface="Arial" panose="020B0604020202020204" pitchFamily="34" charset="0"/>
              <a:buChar char="•"/>
            </a:pPr>
            <a:r>
              <a:rPr lang="en-US" sz="3200" dirty="0">
                <a:solidFill>
                  <a:schemeClr val="tx1"/>
                </a:solidFill>
              </a:rPr>
              <a:t> Create an easily accessible and navigable website that provides blog posts, videos, and occasional online conferences to educate and empower women.</a:t>
            </a:r>
          </a:p>
          <a:p>
            <a:pPr marL="342900" lvl="0" indent="-342900" algn="just">
              <a:buFont typeface="Arial" panose="020B0604020202020204" pitchFamily="34" charset="0"/>
              <a:buChar char="•"/>
            </a:pPr>
            <a:r>
              <a:rPr lang="en-US" sz="3200" dirty="0">
                <a:solidFill>
                  <a:schemeClr val="tx1"/>
                </a:solidFill>
              </a:rPr>
              <a:t> Conduct health outreach initiatives in remote communities with skilled health professionals to screen for non-communicable diseases such as breast cancer, cervical cancer, and hypertension and make a referral to appropriate treatment facilities.</a:t>
            </a:r>
          </a:p>
        </p:txBody>
      </p:sp>
      <p:cxnSp>
        <p:nvCxnSpPr>
          <p:cNvPr id="17" name="Straight Connector 16">
            <a:extLst>
              <a:ext uri="{FF2B5EF4-FFF2-40B4-BE49-F238E27FC236}">
                <a16:creationId xmlns:a16="http://schemas.microsoft.com/office/drawing/2014/main" id="{1B2E0F9F-A2FE-024D-A5B8-48B2829C4315}"/>
              </a:ext>
            </a:extLst>
          </p:cNvPr>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370D94-7186-C243-8B13-730101114221}"/>
              </a:ext>
            </a:extLst>
          </p:cNvPr>
          <p:cNvSpPr txBox="1"/>
          <p:nvPr/>
        </p:nvSpPr>
        <p:spPr>
          <a:xfrm>
            <a:off x="10669856" y="1160870"/>
            <a:ext cx="3038011"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PLAN</a:t>
            </a:r>
          </a:p>
        </p:txBody>
      </p:sp>
      <p:pic>
        <p:nvPicPr>
          <p:cNvPr id="7" name="Picture Placeholder 6"/>
          <p:cNvPicPr>
            <a:picLocks noGrp="1" noChangeAspect="1"/>
          </p:cNvPicPr>
          <p:nvPr>
            <p:ph type="pic" sz="quarter" idx="21"/>
          </p:nvPr>
        </p:nvPicPr>
        <p:blipFill>
          <a:blip r:embed="rId3" cstate="email">
            <a:extLst>
              <a:ext uri="{28A0092B-C50C-407E-A947-70E740481C1C}">
                <a14:useLocalDpi xmlns:a14="http://schemas.microsoft.com/office/drawing/2010/main" val="0"/>
              </a:ext>
            </a:extLst>
          </a:blip>
          <a:srcRect l="32412" r="32412"/>
          <a:stretch>
            <a:fillRect/>
          </a:stretch>
        </p:blipFill>
        <p:spPr>
          <a:xfrm>
            <a:off x="18251424" y="4036740"/>
            <a:ext cx="5669280" cy="7828154"/>
          </a:xfrm>
        </p:spPr>
      </p:pic>
      <p:pic>
        <p:nvPicPr>
          <p:cNvPr id="9" name="Picture Placeholder 8"/>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l="32384" r="32384"/>
          <a:stretch>
            <a:fillRect/>
          </a:stretch>
        </p:blipFill>
        <p:spPr>
          <a:xfrm>
            <a:off x="11319509" y="4036740"/>
            <a:ext cx="5688331" cy="7828154"/>
          </a:xfrm>
        </p:spPr>
      </p:pic>
      <p:pic>
        <p:nvPicPr>
          <p:cNvPr id="19" name="Picture 1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5720611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Default Theme">
  <a:themeElements>
    <a:clrScheme name="Custom 3">
      <a:dk1>
        <a:sysClr val="windowText" lastClr="000000"/>
      </a:dk1>
      <a:lt1>
        <a:sysClr val="window" lastClr="FFFFFF"/>
      </a:lt1>
      <a:dk2>
        <a:srgbClr val="00B0F0"/>
      </a:dk2>
      <a:lt2>
        <a:srgbClr val="FFFFFF"/>
      </a:lt2>
      <a:accent1>
        <a:srgbClr val="33CCCC"/>
      </a:accent1>
      <a:accent2>
        <a:srgbClr val="C0504D"/>
      </a:accent2>
      <a:accent3>
        <a:srgbClr val="2FB5E5"/>
      </a:accent3>
      <a:accent4>
        <a:srgbClr val="FF99FF"/>
      </a:accent4>
      <a:accent5>
        <a:srgbClr val="4BACC6"/>
      </a:accent5>
      <a:accent6>
        <a:srgbClr val="D99694"/>
      </a:accent6>
      <a:hlink>
        <a:srgbClr val="B2A1C7"/>
      </a:hlink>
      <a:folHlink>
        <a:srgbClr val="80008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35919</TotalTime>
  <Words>536</Words>
  <Application>Microsoft Macintosh PowerPoint</Application>
  <PresentationFormat>Custom</PresentationFormat>
  <Paragraphs>71</Paragraphs>
  <Slides>15</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Amaranth</vt:lpstr>
      <vt:lpstr>Arial</vt:lpstr>
      <vt:lpstr>Calibri Light</vt:lpstr>
      <vt:lpstr>Gill Sans</vt:lpstr>
      <vt:lpstr>Lato</vt:lpstr>
      <vt:lpstr>Lato Black</vt:lpstr>
      <vt:lpstr>Lato Light</vt:lpstr>
      <vt:lpstr>Open Sans Light</vt:lpstr>
      <vt:lpstr>Poppins Light</vt:lpstr>
      <vt:lpstr>Poppins SemiBold</vt:lpstr>
      <vt:lpstr>Zilla Slab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Powerpointify</dc:title>
  <dc:subject/>
  <dc:creator>BHAABS</dc:creator>
  <cp:keywords/>
  <dc:description/>
  <cp:lastModifiedBy>Microsoft Office User</cp:lastModifiedBy>
  <cp:revision>6163</cp:revision>
  <cp:lastPrinted>2018-10-04T13:38:44Z</cp:lastPrinted>
  <dcterms:created xsi:type="dcterms:W3CDTF">2014-11-12T21:47:38Z</dcterms:created>
  <dcterms:modified xsi:type="dcterms:W3CDTF">2023-01-31T01:14:31Z</dcterms:modified>
  <cp:category/>
</cp:coreProperties>
</file>